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64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358" r:id="rId6"/>
    <p:sldId id="259" r:id="rId7"/>
    <p:sldId id="260" r:id="rId8"/>
    <p:sldId id="350" r:id="rId9"/>
    <p:sldId id="351" r:id="rId10"/>
    <p:sldId id="328" r:id="rId11"/>
    <p:sldId id="353" r:id="rId12"/>
    <p:sldId id="329" r:id="rId13"/>
    <p:sldId id="310" r:id="rId14"/>
    <p:sldId id="344" r:id="rId15"/>
    <p:sldId id="345" r:id="rId16"/>
    <p:sldId id="347" r:id="rId17"/>
    <p:sldId id="359" r:id="rId18"/>
    <p:sldId id="361" r:id="rId19"/>
    <p:sldId id="315" r:id="rId20"/>
    <p:sldId id="316" r:id="rId21"/>
    <p:sldId id="317" r:id="rId22"/>
    <p:sldId id="379" r:id="rId23"/>
    <p:sldId id="364" r:id="rId24"/>
    <p:sldId id="365" r:id="rId25"/>
    <p:sldId id="367" r:id="rId26"/>
    <p:sldId id="368" r:id="rId27"/>
    <p:sldId id="369" r:id="rId28"/>
    <p:sldId id="370" r:id="rId29"/>
    <p:sldId id="380" r:id="rId30"/>
    <p:sldId id="371" r:id="rId31"/>
    <p:sldId id="372" r:id="rId32"/>
    <p:sldId id="373" r:id="rId33"/>
    <p:sldId id="374" r:id="rId34"/>
    <p:sldId id="381" r:id="rId35"/>
    <p:sldId id="375" r:id="rId36"/>
    <p:sldId id="376" r:id="rId37"/>
    <p:sldId id="377" r:id="rId38"/>
    <p:sldId id="378" r:id="rId39"/>
    <p:sldId id="363" r:id="rId40"/>
    <p:sldId id="362" r:id="rId41"/>
    <p:sldId id="326" r:id="rId42"/>
  </p:sldIdLst>
  <p:sldSz cx="10691813" cy="7559675"/>
  <p:notesSz cx="6797675" cy="9926638"/>
  <p:embeddedFontLst>
    <p:embeddedFont>
      <p:font typeface="Trebuchet MS" panose="020B060302020202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  <p:embeddedFont>
      <p:font typeface="Leelawadee" panose="020B0502040204020203" pitchFamily="34" charset="-34"/>
      <p:regular r:id="rId57"/>
      <p:bold r:id="rId58"/>
    </p:embeddedFont>
    <p:embeddedFont>
      <p:font typeface="Agency FB" panose="020B0503020202020204" pitchFamily="34" charset="0"/>
      <p:regular r:id="rId59"/>
      <p:bold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vsSDhs+zEq+yYLJ285Kks4RB8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E40"/>
    <a:srgbClr val="CAD8F0"/>
    <a:srgbClr val="AA5871"/>
    <a:srgbClr val="20A2CA"/>
    <a:srgbClr val="50B535"/>
    <a:srgbClr val="07173B"/>
    <a:srgbClr val="123D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33FD42-36F2-4C51-9C1B-9200BC05A862}">
  <a:tblStyle styleId="{FA33FD42-36F2-4C51-9C1B-9200BC05A86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FEF"/>
          </a:solidFill>
        </a:fill>
      </a:tcStyle>
    </a:wholeTbl>
    <a:band1H>
      <a:tcTxStyle/>
      <a:tcStyle>
        <a:tcBdr/>
        <a:fill>
          <a:solidFill>
            <a:srgbClr val="DEDE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DE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5705F27-C951-4D39-8DBA-825CD79DA22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87F3F5-774C-459B-90A6-AF93E8624904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FEF"/>
          </a:solidFill>
        </a:fill>
      </a:tcStyle>
    </a:wholeTbl>
    <a:band1H>
      <a:tcTxStyle/>
      <a:tcStyle>
        <a:tcBdr/>
        <a:fill>
          <a:solidFill>
            <a:srgbClr val="DEDE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DE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9C9E9F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9C9E9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9C9E9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9C9E9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0E5B49-B31F-4F17-AA44-145C8961E3C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F6E7"/>
          </a:solidFill>
        </a:fill>
      </a:tcStyle>
    </a:wholeTbl>
    <a:band1H>
      <a:tcTxStyle/>
      <a:tcStyle>
        <a:tcBdr/>
        <a:fill>
          <a:solidFill>
            <a:srgbClr val="EFED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ED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6AD42A-9C70-433F-BB11-6C2A8903893F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FEF"/>
          </a:solidFill>
        </a:fill>
      </a:tcStyle>
    </a:wholeTbl>
    <a:band1H>
      <a:tcTxStyle/>
      <a:tcStyle>
        <a:tcBdr/>
        <a:fill>
          <a:solidFill>
            <a:srgbClr val="DEDE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DE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9C9E9F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9C9E9F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9C9E9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9C9E9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E45286-F0F7-4736-B3CF-832E0539BBF9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8E6"/>
          </a:solidFill>
        </a:fill>
      </a:tcStyle>
    </a:wholeTbl>
    <a:band1H>
      <a:tcTxStyle/>
      <a:tcStyle>
        <a:tcBdr/>
        <a:fill>
          <a:solidFill>
            <a:srgbClr val="F6CF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CF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7511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7511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7511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7511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0" y="78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9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064F1-BFFB-4196-8ACA-2DBC83AEA12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D7F36A45-D77A-4AC4-9846-99268EFE2975}">
      <dgm:prSet phldrT="[Texte]" custT="1"/>
      <dgm:spPr>
        <a:xfrm>
          <a:off x="8840" y="1357788"/>
          <a:ext cx="2648902" cy="1810385"/>
        </a:xfrm>
        <a:prstGeom prst="roundRect">
          <a:avLst/>
        </a:prstGeom>
        <a:solidFill>
          <a:srgbClr val="2DA9E1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b="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Comité de pilotage </a:t>
          </a:r>
          <a:r>
            <a:rPr lang="fr-FR" sz="1800" b="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 </a:t>
          </a:r>
          <a:r>
            <a:rPr lang="fr-F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Enjeux prioritaires</a:t>
          </a:r>
          <a:endParaRPr lang="fr-FR" sz="18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/>
          </a:endParaRPr>
        </a:p>
      </dgm:t>
    </dgm:pt>
    <dgm:pt modelId="{DEA54C30-E47E-49B0-8EC6-4FF5905933B1}" type="parTrans" cxnId="{02D4A9A6-AC6B-47C6-84E2-5BE873779CA9}">
      <dgm:prSet/>
      <dgm:spPr/>
      <dgm:t>
        <a:bodyPr/>
        <a:lstStyle/>
        <a:p>
          <a:endParaRPr lang="fr-FR"/>
        </a:p>
      </dgm:t>
    </dgm:pt>
    <dgm:pt modelId="{DEE297BC-CDB7-4A3D-859D-0D44DCB4CC0D}" type="sibTrans" cxnId="{02D4A9A6-AC6B-47C6-84E2-5BE873779CA9}">
      <dgm:prSet/>
      <dgm:spPr/>
      <dgm:t>
        <a:bodyPr/>
        <a:lstStyle/>
        <a:p>
          <a:endParaRPr lang="fr-FR"/>
        </a:p>
      </dgm:t>
    </dgm:pt>
    <dgm:pt modelId="{1CD45975-748C-45EF-8984-37BC31574C6D}">
      <dgm:prSet phldrT="[Texte]" custT="1"/>
      <dgm:spPr>
        <a:xfrm>
          <a:off x="2790348" y="1357788"/>
          <a:ext cx="2648902" cy="1810385"/>
        </a:xfrm>
        <a:prstGeom prst="roundRect">
          <a:avLst/>
        </a:prstGeom>
        <a:solidFill>
          <a:srgbClr val="A5BECB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Atelier de réflexion</a:t>
          </a:r>
        </a:p>
        <a:p>
          <a:r>
            <a:rPr lang="fr-FR" sz="18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 </a:t>
          </a:r>
          <a:r>
            <a:rPr lang="fr-F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O</a:t>
          </a:r>
          <a:r>
            <a:rPr lang="fr-F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bjectifs opérationnels </a:t>
          </a:r>
          <a:r>
            <a:rPr lang="fr-FR" sz="18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et </a:t>
          </a:r>
          <a:r>
            <a:rPr lang="fr-F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chantiers prioritaires</a:t>
          </a:r>
          <a:endParaRPr lang="fr-FR" sz="18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/>
          </a:endParaRPr>
        </a:p>
      </dgm:t>
    </dgm:pt>
    <dgm:pt modelId="{91420CD4-619F-4D3B-ABDB-B0B5FD1E5C32}" type="parTrans" cxnId="{3059C4CA-3092-4041-9A12-9B5DC2CFC533}">
      <dgm:prSet/>
      <dgm:spPr/>
      <dgm:t>
        <a:bodyPr/>
        <a:lstStyle/>
        <a:p>
          <a:endParaRPr lang="fr-FR"/>
        </a:p>
      </dgm:t>
    </dgm:pt>
    <dgm:pt modelId="{DACBA02D-1644-4FBA-A178-149A0F015D9E}" type="sibTrans" cxnId="{3059C4CA-3092-4041-9A12-9B5DC2CFC533}">
      <dgm:prSet/>
      <dgm:spPr/>
      <dgm:t>
        <a:bodyPr/>
        <a:lstStyle/>
        <a:p>
          <a:endParaRPr lang="fr-FR"/>
        </a:p>
      </dgm:t>
    </dgm:pt>
    <dgm:pt modelId="{A7DEA8D8-155C-4A88-AA4A-5AA402A84FAA}">
      <dgm:prSet phldrT="[Texte]" custT="1"/>
      <dgm:spPr>
        <a:xfrm>
          <a:off x="5571857" y="1357788"/>
          <a:ext cx="2648902" cy="181038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Actions mesurables</a:t>
          </a:r>
        </a:p>
        <a:p>
          <a:r>
            <a:rPr lang="fr-FR" sz="16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+</a:t>
          </a:r>
        </a:p>
        <a:p>
          <a:r>
            <a:rPr lang="fr-FR" sz="1600" b="1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Engagements des élus et des partenaires</a:t>
          </a:r>
        </a:p>
      </dgm:t>
    </dgm:pt>
    <dgm:pt modelId="{D3D4E5AB-0FC8-440E-BB39-AD39FCE6823D}" type="parTrans" cxnId="{6650D847-BA2D-487F-9BA5-8C290CC9B7E5}">
      <dgm:prSet/>
      <dgm:spPr/>
      <dgm:t>
        <a:bodyPr/>
        <a:lstStyle/>
        <a:p>
          <a:endParaRPr lang="fr-FR"/>
        </a:p>
      </dgm:t>
    </dgm:pt>
    <dgm:pt modelId="{5A5CB215-8D27-4D5E-BA13-0413C1B6622E}" type="sibTrans" cxnId="{6650D847-BA2D-487F-9BA5-8C290CC9B7E5}">
      <dgm:prSet/>
      <dgm:spPr/>
      <dgm:t>
        <a:bodyPr/>
        <a:lstStyle/>
        <a:p>
          <a:endParaRPr lang="fr-FR"/>
        </a:p>
      </dgm:t>
    </dgm:pt>
    <dgm:pt modelId="{FDBEA944-2D46-4537-8987-28F93FC79283}" type="pres">
      <dgm:prSet presAssocID="{36F064F1-BFFB-4196-8ACA-2DBC83AEA121}" presName="CompostProcess" presStyleCnt="0">
        <dgm:presLayoutVars>
          <dgm:dir/>
          <dgm:resizeHandles val="exact"/>
        </dgm:presLayoutVars>
      </dgm:prSet>
      <dgm:spPr/>
    </dgm:pt>
    <dgm:pt modelId="{8530C101-75E6-4AA5-9E67-11A07E553035}" type="pres">
      <dgm:prSet presAssocID="{36F064F1-BFFB-4196-8ACA-2DBC83AEA121}" presName="arrow" presStyleLbl="bgShp" presStyleIdx="0" presStyleCnt="1"/>
      <dgm:spPr>
        <a:xfrm>
          <a:off x="617219" y="0"/>
          <a:ext cx="6995160" cy="4525963"/>
        </a:xfrm>
        <a:prstGeom prst="rightArrow">
          <a:avLst/>
        </a:prstGeom>
        <a:solidFill>
          <a:srgbClr val="C00000"/>
        </a:solidFill>
        <a:ln>
          <a:noFill/>
        </a:ln>
        <a:effectLst/>
      </dgm:spPr>
    </dgm:pt>
    <dgm:pt modelId="{8DE739B1-0442-4D0E-A0B3-52EDFAF17B80}" type="pres">
      <dgm:prSet presAssocID="{36F064F1-BFFB-4196-8ACA-2DBC83AEA121}" presName="linearProcess" presStyleCnt="0"/>
      <dgm:spPr/>
    </dgm:pt>
    <dgm:pt modelId="{6B39D38E-B26E-41A1-ABFA-9132C9302CD8}" type="pres">
      <dgm:prSet presAssocID="{D7F36A45-D77A-4AC4-9846-99268EFE297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F7D3B5-DF82-4F6E-9090-F666821B1F30}" type="pres">
      <dgm:prSet presAssocID="{DEE297BC-CDB7-4A3D-859D-0D44DCB4CC0D}" presName="sibTrans" presStyleCnt="0"/>
      <dgm:spPr/>
    </dgm:pt>
    <dgm:pt modelId="{A7882BF0-F01D-42A3-9A25-AEEF6AB2747B}" type="pres">
      <dgm:prSet presAssocID="{1CD45975-748C-45EF-8984-37BC31574C6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440360-0FEA-4AE3-A90B-3A4E1095A0C6}" type="pres">
      <dgm:prSet presAssocID="{DACBA02D-1644-4FBA-A178-149A0F015D9E}" presName="sibTrans" presStyleCnt="0"/>
      <dgm:spPr/>
    </dgm:pt>
    <dgm:pt modelId="{21862BD5-0EF9-44A7-898F-5C39DC29197E}" type="pres">
      <dgm:prSet presAssocID="{A7DEA8D8-155C-4A88-AA4A-5AA402A84F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59C4CA-3092-4041-9A12-9B5DC2CFC533}" srcId="{36F064F1-BFFB-4196-8ACA-2DBC83AEA121}" destId="{1CD45975-748C-45EF-8984-37BC31574C6D}" srcOrd="1" destOrd="0" parTransId="{91420CD4-619F-4D3B-ABDB-B0B5FD1E5C32}" sibTransId="{DACBA02D-1644-4FBA-A178-149A0F015D9E}"/>
    <dgm:cxn modelId="{915D3E6E-B776-4BD8-A7DE-6F73F9833C96}" type="presOf" srcId="{A7DEA8D8-155C-4A88-AA4A-5AA402A84FAA}" destId="{21862BD5-0EF9-44A7-898F-5C39DC29197E}" srcOrd="0" destOrd="0" presId="urn:microsoft.com/office/officeart/2005/8/layout/hProcess9"/>
    <dgm:cxn modelId="{6A139F99-F81E-43CC-9E35-DF2D095F20EF}" type="presOf" srcId="{1CD45975-748C-45EF-8984-37BC31574C6D}" destId="{A7882BF0-F01D-42A3-9A25-AEEF6AB2747B}" srcOrd="0" destOrd="0" presId="urn:microsoft.com/office/officeart/2005/8/layout/hProcess9"/>
    <dgm:cxn modelId="{6650D847-BA2D-487F-9BA5-8C290CC9B7E5}" srcId="{36F064F1-BFFB-4196-8ACA-2DBC83AEA121}" destId="{A7DEA8D8-155C-4A88-AA4A-5AA402A84FAA}" srcOrd="2" destOrd="0" parTransId="{D3D4E5AB-0FC8-440E-BB39-AD39FCE6823D}" sibTransId="{5A5CB215-8D27-4D5E-BA13-0413C1B6622E}"/>
    <dgm:cxn modelId="{02D4A9A6-AC6B-47C6-84E2-5BE873779CA9}" srcId="{36F064F1-BFFB-4196-8ACA-2DBC83AEA121}" destId="{D7F36A45-D77A-4AC4-9846-99268EFE2975}" srcOrd="0" destOrd="0" parTransId="{DEA54C30-E47E-49B0-8EC6-4FF5905933B1}" sibTransId="{DEE297BC-CDB7-4A3D-859D-0D44DCB4CC0D}"/>
    <dgm:cxn modelId="{6FFE16EE-45A7-4143-B9FE-053205319C19}" type="presOf" srcId="{36F064F1-BFFB-4196-8ACA-2DBC83AEA121}" destId="{FDBEA944-2D46-4537-8987-28F93FC79283}" srcOrd="0" destOrd="0" presId="urn:microsoft.com/office/officeart/2005/8/layout/hProcess9"/>
    <dgm:cxn modelId="{C08AC5A0-65EA-487C-96BB-769A6C5A5B6C}" type="presOf" srcId="{D7F36A45-D77A-4AC4-9846-99268EFE2975}" destId="{6B39D38E-B26E-41A1-ABFA-9132C9302CD8}" srcOrd="0" destOrd="0" presId="urn:microsoft.com/office/officeart/2005/8/layout/hProcess9"/>
    <dgm:cxn modelId="{9F105234-6728-4FD4-A45E-1CCC1F2F56A1}" type="presParOf" srcId="{FDBEA944-2D46-4537-8987-28F93FC79283}" destId="{8530C101-75E6-4AA5-9E67-11A07E553035}" srcOrd="0" destOrd="0" presId="urn:microsoft.com/office/officeart/2005/8/layout/hProcess9"/>
    <dgm:cxn modelId="{BDAAEC91-78B6-48DA-B6D6-3251D9D47284}" type="presParOf" srcId="{FDBEA944-2D46-4537-8987-28F93FC79283}" destId="{8DE739B1-0442-4D0E-A0B3-52EDFAF17B80}" srcOrd="1" destOrd="0" presId="urn:microsoft.com/office/officeart/2005/8/layout/hProcess9"/>
    <dgm:cxn modelId="{B3E0F0D4-8D06-4DBE-B7F8-FD72C1E1BF93}" type="presParOf" srcId="{8DE739B1-0442-4D0E-A0B3-52EDFAF17B80}" destId="{6B39D38E-B26E-41A1-ABFA-9132C9302CD8}" srcOrd="0" destOrd="0" presId="urn:microsoft.com/office/officeart/2005/8/layout/hProcess9"/>
    <dgm:cxn modelId="{BC41F43B-170F-4819-820A-D248F332E239}" type="presParOf" srcId="{8DE739B1-0442-4D0E-A0B3-52EDFAF17B80}" destId="{C7F7D3B5-DF82-4F6E-9090-F666821B1F30}" srcOrd="1" destOrd="0" presId="urn:microsoft.com/office/officeart/2005/8/layout/hProcess9"/>
    <dgm:cxn modelId="{4E3DD54D-9460-4A5A-B163-15729BB67CB9}" type="presParOf" srcId="{8DE739B1-0442-4D0E-A0B3-52EDFAF17B80}" destId="{A7882BF0-F01D-42A3-9A25-AEEF6AB2747B}" srcOrd="2" destOrd="0" presId="urn:microsoft.com/office/officeart/2005/8/layout/hProcess9"/>
    <dgm:cxn modelId="{716048E4-4747-4D3C-9DBD-6FF80530A541}" type="presParOf" srcId="{8DE739B1-0442-4D0E-A0B3-52EDFAF17B80}" destId="{46440360-0FEA-4AE3-A90B-3A4E1095A0C6}" srcOrd="3" destOrd="0" presId="urn:microsoft.com/office/officeart/2005/8/layout/hProcess9"/>
    <dgm:cxn modelId="{06588C87-6E36-45D2-8959-1D1FA0296BB5}" type="presParOf" srcId="{8DE739B1-0442-4D0E-A0B3-52EDFAF17B80}" destId="{21862BD5-0EF9-44A7-898F-5C39DC2919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0C101-75E6-4AA5-9E67-11A07E55303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9D38E-B26E-41A1-ABFA-9132C9302CD8}">
      <dsp:nvSpPr>
        <dsp:cNvPr id="0" name=""/>
        <dsp:cNvSpPr/>
      </dsp:nvSpPr>
      <dsp:spPr>
        <a:xfrm>
          <a:off x="4018" y="1357788"/>
          <a:ext cx="2483346" cy="1810385"/>
        </a:xfrm>
        <a:prstGeom prst="roundRect">
          <a:avLst/>
        </a:prstGeom>
        <a:solidFill>
          <a:srgbClr val="2DA9E1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Comité de pilotage </a:t>
          </a:r>
          <a:r>
            <a:rPr lang="fr-FR" sz="1800" b="0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 </a:t>
          </a:r>
          <a:r>
            <a:rPr lang="fr-F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Enjeux prioritaires</a:t>
          </a:r>
          <a:endParaRPr lang="fr-FR" sz="18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/>
          </a:endParaRPr>
        </a:p>
      </dsp:txBody>
      <dsp:txXfrm>
        <a:off x="92394" y="1446164"/>
        <a:ext cx="2306594" cy="1633633"/>
      </dsp:txXfrm>
    </dsp:sp>
    <dsp:sp modelId="{A7882BF0-F01D-42A3-9A25-AEEF6AB2747B}">
      <dsp:nvSpPr>
        <dsp:cNvPr id="0" name=""/>
        <dsp:cNvSpPr/>
      </dsp:nvSpPr>
      <dsp:spPr>
        <a:xfrm>
          <a:off x="2873126" y="1357788"/>
          <a:ext cx="2483346" cy="1810385"/>
        </a:xfrm>
        <a:prstGeom prst="roundRect">
          <a:avLst/>
        </a:prstGeom>
        <a:solidFill>
          <a:srgbClr val="A5BECB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Atelier de réflexion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 </a:t>
          </a:r>
          <a:r>
            <a:rPr lang="fr-F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  <a:sym typeface="Wingdings" panose="05000000000000000000" pitchFamily="2" charset="2"/>
            </a:rPr>
            <a:t>O</a:t>
          </a:r>
          <a:r>
            <a:rPr lang="fr-F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bjectifs opérationnels </a:t>
          </a:r>
          <a:r>
            <a:rPr lang="fr-FR" sz="1800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et </a:t>
          </a:r>
          <a:r>
            <a:rPr lang="fr-F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chantiers prioritaires</a:t>
          </a:r>
          <a:endParaRPr lang="fr-FR" sz="18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Arial"/>
          </a:endParaRPr>
        </a:p>
      </dsp:txBody>
      <dsp:txXfrm>
        <a:off x="2961502" y="1446164"/>
        <a:ext cx="2306594" cy="1633633"/>
      </dsp:txXfrm>
    </dsp:sp>
    <dsp:sp modelId="{21862BD5-0EF9-44A7-898F-5C39DC29197E}">
      <dsp:nvSpPr>
        <dsp:cNvPr id="0" name=""/>
        <dsp:cNvSpPr/>
      </dsp:nvSpPr>
      <dsp:spPr>
        <a:xfrm>
          <a:off x="5742235" y="1357788"/>
          <a:ext cx="2483346" cy="181038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Actions mesurables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Arial"/>
            </a:rPr>
            <a:t>Engagements des élus et des partenaires</a:t>
          </a:r>
        </a:p>
      </dsp:txBody>
      <dsp:txXfrm>
        <a:off x="5830611" y="1446164"/>
        <a:ext cx="2306594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7C214-CA93-4AF3-8E8B-1A29C94083CE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BBDC7-5D29-4494-BED9-6C5BE9689A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3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836" y="0"/>
            <a:ext cx="2945659" cy="49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011"/>
            <a:ext cx="2945659" cy="49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836" y="9428011"/>
            <a:ext cx="2945659" cy="49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1894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365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4505451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d450545150_0_2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450545150_0_232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7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4505451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d450545150_0_2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450545150_0_232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89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4505451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d450545150_0_2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450545150_0_232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20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50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17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70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cd705d3bf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cd705d3bfe_0_3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cd705d3bfe_0_31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34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4505451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d450545150_0_2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450545150_0_232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06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4505451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d450545150_0_2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450545150_0_232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92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4505451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d450545150_0_2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450545150_0_232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63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45054515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d450545150_0_2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33" cy="390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d450545150_0_232:notes"/>
          <p:cNvSpPr txBox="1">
            <a:spLocks noGrp="1"/>
          </p:cNvSpPr>
          <p:nvPr>
            <p:ph type="sldNum" idx="12"/>
          </p:nvPr>
        </p:nvSpPr>
        <p:spPr>
          <a:xfrm>
            <a:off x="3850836" y="9428010"/>
            <a:ext cx="2945561" cy="49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RE DE SERVICE_TITRE">
  <p:cSld name="OFFRE DE SERVICE_TI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25"/>
          <p:cNvCxnSpPr/>
          <p:nvPr/>
        </p:nvCxnSpPr>
        <p:spPr>
          <a:xfrm rot="10800000">
            <a:off x="8999544" y="1749258"/>
            <a:ext cx="1082842" cy="0"/>
          </a:xfrm>
          <a:prstGeom prst="straightConnector1">
            <a:avLst/>
          </a:prstGeom>
          <a:noFill/>
          <a:ln w="28575" cap="flat" cmpd="sng">
            <a:solidFill>
              <a:srgbClr val="D7DB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5"/>
          <p:cNvSpPr>
            <a:spLocks noGrp="1"/>
          </p:cNvSpPr>
          <p:nvPr>
            <p:ph type="pic" idx="2"/>
          </p:nvPr>
        </p:nvSpPr>
        <p:spPr>
          <a:xfrm>
            <a:off x="305346" y="899517"/>
            <a:ext cx="252095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3669584" y="899517"/>
            <a:ext cx="6500858" cy="51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640"/>
              </a:spcBef>
              <a:spcAft>
                <a:spcPts val="0"/>
              </a:spcAft>
              <a:buClr>
                <a:srgbClr val="E84E0E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84E0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3"/>
          </p:nvPr>
        </p:nvSpPr>
        <p:spPr>
          <a:xfrm>
            <a:off x="7622653" y="1917055"/>
            <a:ext cx="2520950" cy="102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4"/>
          </p:nvPr>
        </p:nvSpPr>
        <p:spPr>
          <a:xfrm>
            <a:off x="5017266" y="3022361"/>
            <a:ext cx="5125935" cy="170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5"/>
          </p:nvPr>
        </p:nvSpPr>
        <p:spPr>
          <a:xfrm>
            <a:off x="8787411" y="4810684"/>
            <a:ext cx="1383031" cy="27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/>
          <p:nvPr/>
        </p:nvSpPr>
        <p:spPr>
          <a:xfrm>
            <a:off x="-26781" y="427942"/>
            <a:ext cx="10718594" cy="345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5"/>
          <p:cNvSpPr/>
          <p:nvPr/>
        </p:nvSpPr>
        <p:spPr>
          <a:xfrm>
            <a:off x="-26781" y="6940228"/>
            <a:ext cx="10718594" cy="619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3" cy="755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4" y="6597337"/>
            <a:ext cx="2321570" cy="881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021" y="6989009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2062229" y="3144834"/>
            <a:ext cx="6819946" cy="555628"/>
          </a:xfrm>
        </p:spPr>
        <p:txBody>
          <a:bodyPr/>
          <a:lstStyle>
            <a:lvl1pPr marL="0" marR="0" indent="0" algn="l" defTabSz="100794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527" b="0" spc="110" baseline="0">
                <a:solidFill>
                  <a:srgbClr val="6F7D7F"/>
                </a:solidFill>
              </a:defRPr>
            </a:lvl1pPr>
          </a:lstStyle>
          <a:p>
            <a:r>
              <a:rPr lang="fr-FR" sz="3527" b="1" dirty="0">
                <a:solidFill>
                  <a:srgbClr val="E7484A"/>
                </a:solidFill>
                <a:latin typeface="Century Gothic" panose="020B0502020202020204" pitchFamily="34" charset="0"/>
              </a:rPr>
              <a:t>/ </a:t>
            </a:r>
            <a:r>
              <a:rPr lang="fr-FR" dirty="0"/>
              <a:t>MODIFIER LE STYLE DU TITRE</a:t>
            </a:r>
          </a:p>
        </p:txBody>
      </p:sp>
      <p:sp>
        <p:nvSpPr>
          <p:cNvPr id="21" name="Sous-titre 2"/>
          <p:cNvSpPr>
            <a:spLocks noGrp="1"/>
          </p:cNvSpPr>
          <p:nvPr>
            <p:ph type="subTitle" idx="1"/>
          </p:nvPr>
        </p:nvSpPr>
        <p:spPr>
          <a:xfrm>
            <a:off x="2014922" y="3859213"/>
            <a:ext cx="6530464" cy="3968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64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3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021" y="6989009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989" y="293988"/>
            <a:ext cx="9346055" cy="713969"/>
          </a:xfrm>
        </p:spPr>
        <p:txBody>
          <a:bodyPr/>
          <a:lstStyle>
            <a:lvl1pPr algn="l">
              <a:defRPr sz="2646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591" y="1398574"/>
            <a:ext cx="9622632" cy="535438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buClr>
                <a:schemeClr val="accent2"/>
              </a:buClr>
              <a:buSzPct val="100000"/>
              <a:buFont typeface="Trebuchet MS" pitchFamily="34" charset="0"/>
              <a:buChar char="●"/>
              <a:defRPr b="0">
                <a:latin typeface="Century Gothic" panose="020B0502020202020204" pitchFamily="34" charset="0"/>
              </a:defRPr>
            </a:lvl2pPr>
            <a:lvl3pPr>
              <a:buClr>
                <a:schemeClr val="accent2"/>
              </a:buClr>
              <a:buFont typeface="Courier New" pitchFamily="49" charset="0"/>
              <a:buChar char="o"/>
              <a:defRPr sz="1323">
                <a:latin typeface="Century Gothic" panose="020B0502020202020204" pitchFamily="34" charset="0"/>
              </a:defRPr>
            </a:lvl3pPr>
            <a:lvl4pPr>
              <a:defRPr sz="1102">
                <a:latin typeface="Century Gothic" panose="020B0502020202020204" pitchFamily="34" charset="0"/>
              </a:defRPr>
            </a:lvl4pPr>
            <a:lvl5pPr>
              <a:defRPr sz="1102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16200000">
            <a:off x="-1646816" y="4354835"/>
            <a:ext cx="4166926" cy="55686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A5BECB"/>
              </a:solidFill>
            </a:endParaRPr>
          </a:p>
        </p:txBody>
      </p:sp>
      <p:sp>
        <p:nvSpPr>
          <p:cNvPr id="9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3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et 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9639" y="4017965"/>
            <a:ext cx="6988339" cy="27349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defRPr sz="1543" b="1">
                <a:solidFill>
                  <a:srgbClr val="E7484A"/>
                </a:solidFill>
                <a:latin typeface="Century Gothic" panose="020B0502020202020204" pitchFamily="34" charset="0"/>
              </a:defRPr>
            </a:lvl1pPr>
            <a:lvl2pPr marL="0" indent="0">
              <a:spcBef>
                <a:spcPts val="0"/>
              </a:spcBef>
              <a:buClr>
                <a:schemeClr val="accent2"/>
              </a:buClr>
              <a:buSzPct val="100000"/>
              <a:buFontTx/>
              <a:buNone/>
              <a:defRPr b="1">
                <a:latin typeface="Century Gothic" panose="020B0502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323" b="1">
                <a:solidFill>
                  <a:srgbClr val="E7484A"/>
                </a:solidFill>
                <a:latin typeface="Century Gothic" panose="020B0502020202020204" pitchFamily="34" charset="0"/>
              </a:defRPr>
            </a:lvl3pPr>
            <a:lvl4pPr>
              <a:defRPr sz="1102">
                <a:latin typeface="Century Gothic" panose="020B0502020202020204" pitchFamily="34" charset="0"/>
              </a:defRPr>
            </a:lvl4pPr>
            <a:lvl5pPr>
              <a:defRPr sz="1102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16200000">
            <a:off x="-1646816" y="4354835"/>
            <a:ext cx="4166926" cy="55686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A5BECB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57745" y="2906707"/>
            <a:ext cx="5556993" cy="5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46" kern="0" spc="110" dirty="0">
                <a:solidFill>
                  <a:srgbClr val="E7484A"/>
                </a:solidFill>
                <a:latin typeface="Century Gothic" panose="020B0502020202020204" pitchFamily="34" charset="0"/>
              </a:rPr>
              <a:t>Merci de votre attention</a:t>
            </a:r>
          </a:p>
        </p:txBody>
      </p:sp>
      <p:pic>
        <p:nvPicPr>
          <p:cNvPr id="1027" name="Picture 3" descr="E:\Dossier-Pierre\Les Marques\Auxilia\New-Identité-Auxilia-Mars-2016\Auxilia_Logo\Auxilia_Logo\Auxilia_Logo_CMJN\Auxilia_Logo_CMJ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576" y="1089809"/>
            <a:ext cx="3371348" cy="15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021" y="6989009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20002" y="3938589"/>
            <a:ext cx="1397925" cy="11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37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gradFill flip="none" rotWithShape="1">
            <a:gsLst>
              <a:gs pos="100000">
                <a:srgbClr val="5BBCE7"/>
              </a:gs>
              <a:gs pos="50000">
                <a:schemeClr val="accent2"/>
              </a:gs>
              <a:gs pos="0">
                <a:srgbClr val="1B8CBF"/>
              </a:gs>
            </a:gsLst>
            <a:lin ang="135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 sz="1543" dirty="0"/>
          </a:p>
        </p:txBody>
      </p:sp>
      <p:sp>
        <p:nvSpPr>
          <p:cNvPr id="7" name="Espace réservé du pied de page 14"/>
          <p:cNvSpPr txBox="1">
            <a:spLocks/>
          </p:cNvSpPr>
          <p:nvPr/>
        </p:nvSpPr>
        <p:spPr bwMode="auto">
          <a:xfrm>
            <a:off x="707224" y="6891206"/>
            <a:ext cx="4807603" cy="54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 algn="l">
              <a:defRPr/>
            </a:pPr>
            <a:r>
              <a:rPr lang="fr-FR" sz="1653" spc="-44" dirty="0">
                <a:solidFill>
                  <a:schemeClr val="bg1"/>
                </a:solidFill>
              </a:rPr>
              <a:t>conseil imaginatif en développement durable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defRPr/>
            </a:pPr>
            <a:r>
              <a:rPr lang="fr-FR" sz="1323" dirty="0">
                <a:solidFill>
                  <a:schemeClr val="bg1"/>
                </a:solidFill>
              </a:rPr>
              <a:t>www.auxilia-conseil.com</a:t>
            </a:r>
          </a:p>
        </p:txBody>
      </p:sp>
      <p:pic>
        <p:nvPicPr>
          <p:cNvPr id="8" name="Image 9" descr="logo_blan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231" y="6716212"/>
            <a:ext cx="2310990" cy="61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1" descr="schéma_blanc-ble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32" y="6875455"/>
            <a:ext cx="530878" cy="47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80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2B8288-6D50-459A-8124-FB86CA979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DCB7E79-7534-4DF6-89EF-0DB26872B00E}" type="slidenum">
              <a:rPr lang="fr-FR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9FF820-4566-4B33-A1E5-1753F331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0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53036" y="41490"/>
            <a:ext cx="9444435" cy="53097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Projet PAPEO</a:t>
            </a:r>
          </a:p>
        </p:txBody>
      </p:sp>
    </p:spTree>
    <p:extLst>
      <p:ext uri="{BB962C8B-B14F-4D97-AF65-F5344CB8AC3E}">
        <p14:creationId xmlns:p14="http://schemas.microsoft.com/office/powerpoint/2010/main" val="212787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 ATOUTS">
  <p:cSld name="NOS ATOU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9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809402" y="7092205"/>
            <a:ext cx="511256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83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SIMPLE SANS TETES DE CHAPITRE EN HAUT">
  <p:cSld name="2_SLIDE SIMPLE SANS TETES DE CHAPITRE EN HA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809402" y="7092205"/>
            <a:ext cx="511256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83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ftr" idx="11"/>
          </p:nvPr>
        </p:nvSpPr>
        <p:spPr>
          <a:xfrm>
            <a:off x="809402" y="7092205"/>
            <a:ext cx="511256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83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0691813" cy="4414841"/>
          </a:xfrm>
          <a:prstGeom prst="rect">
            <a:avLst/>
          </a:prstGeom>
          <a:solidFill>
            <a:srgbClr val="EDF2F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84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99146" y="2112953"/>
            <a:ext cx="7535620" cy="577691"/>
          </a:xfrm>
        </p:spPr>
        <p:txBody>
          <a:bodyPr/>
          <a:lstStyle>
            <a:lvl1pPr algn="ctr">
              <a:defRPr sz="3968" b="0" spc="110" baseline="0">
                <a:solidFill>
                  <a:srgbClr val="6F7D7F"/>
                </a:solidFill>
              </a:defRPr>
            </a:lvl1pPr>
          </a:lstStyle>
          <a:p>
            <a:r>
              <a:rPr lang="fr-FR" dirty="0" smtClean="0"/>
              <a:t>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1245" y="2986082"/>
            <a:ext cx="7432919" cy="540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>
                <a:solidFill>
                  <a:srgbClr val="E7484A"/>
                </a:solidFill>
                <a:latin typeface="Century Gothic" panose="020B0502020202020204" pitchFamily="34" charset="0"/>
              </a:defRPr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6" name="Espace réservé du pied de page 14"/>
          <p:cNvSpPr txBox="1">
            <a:spLocks/>
          </p:cNvSpPr>
          <p:nvPr/>
        </p:nvSpPr>
        <p:spPr bwMode="auto">
          <a:xfrm>
            <a:off x="905174" y="5441316"/>
            <a:ext cx="4440733" cy="8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 marL="0" marR="0" lvl="0" indent="0" algn="l" defTabSz="1007943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43" b="0" i="0" u="none" strike="noStrike" kern="1200" cap="none" spc="0" normalizeH="0" baseline="0" noProof="0" dirty="0" smtClean="0">
                <a:ln>
                  <a:noFill/>
                </a:ln>
                <a:solidFill>
                  <a:srgbClr val="6F7D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      41 rue du Chemin Vert - 75011 Paris</a:t>
            </a:r>
          </a:p>
          <a:p>
            <a:pPr marL="0" marR="0" lvl="0" indent="0" algn="l" defTabSz="1007943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43" b="0" i="0" u="none" strike="noStrike" kern="1200" cap="none" spc="0" normalizeH="0" baseline="0" noProof="0" dirty="0" smtClean="0">
                <a:ln>
                  <a:noFill/>
                </a:ln>
                <a:solidFill>
                  <a:srgbClr val="6F7D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      T. 01 55 28 00 75</a:t>
            </a:r>
          </a:p>
          <a:p>
            <a:pPr marL="0" marR="0" lvl="0" indent="0" algn="l" defTabSz="1007943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43" b="0" i="0" u="none" strike="noStrike" kern="1200" cap="none" spc="0" normalizeH="0" baseline="0" noProof="0" dirty="0" smtClean="0">
                <a:ln>
                  <a:noFill/>
                </a:ln>
                <a:solidFill>
                  <a:srgbClr val="6F7D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www.auxilia-conseil.com</a:t>
            </a:r>
            <a:endParaRPr kumimoji="0" lang="fr-FR" sz="1543" b="0" i="0" u="none" strike="noStrike" kern="1200" cap="none" spc="0" normalizeH="0" baseline="0" noProof="0" dirty="0">
              <a:ln>
                <a:noFill/>
              </a:ln>
              <a:solidFill>
                <a:srgbClr val="6F7D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pic>
        <p:nvPicPr>
          <p:cNvPr id="1030" name="Picture 6" descr="E:\Dossier-Pierre\Les Marques\Auxilia\New-Identité-Auxilia-Mars-2016\Auxilia_Logo\Auxilia_Logo\Auxilia_Logo_CMJN\Auxilia_Logo_CMJ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89" y="4970470"/>
            <a:ext cx="3854551" cy="17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21" y="6958823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535" y="621130"/>
            <a:ext cx="1432744" cy="12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Dossier-Pierre\Les Marques\Auxilia\New-Identité-Auxilia-Mars-2016\Modèles-Word-PPT\Sources\Locatio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31" y="5367348"/>
            <a:ext cx="311736" cy="2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Dossier-Pierre\Les Marques\Auxilia\New-Identité-Auxilia-Mars-2016\Modèles-Word-PPT\Sources\Phon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23" y="5740608"/>
            <a:ext cx="311736" cy="2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16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21" y="6989009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2062229" y="3144834"/>
            <a:ext cx="6819946" cy="555628"/>
          </a:xfrm>
        </p:spPr>
        <p:txBody>
          <a:bodyPr/>
          <a:lstStyle>
            <a:lvl1pPr marL="0" marR="0" indent="0" algn="l" defTabSz="100794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527" b="0" spc="110" baseline="0">
                <a:solidFill>
                  <a:srgbClr val="6F7D7F"/>
                </a:solidFill>
              </a:defRPr>
            </a:lvl1pPr>
          </a:lstStyle>
          <a:p>
            <a:r>
              <a:rPr lang="fr-FR" sz="3527" b="1" dirty="0" smtClean="0">
                <a:solidFill>
                  <a:srgbClr val="E7484A"/>
                </a:solidFill>
                <a:latin typeface="Century Gothic" panose="020B0502020202020204" pitchFamily="34" charset="0"/>
              </a:rPr>
              <a:t>/ </a:t>
            </a:r>
            <a:r>
              <a:rPr lang="fr-FR" dirty="0" smtClean="0"/>
              <a:t>MODIFIER LE STYLE DU TITRE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/>
          </p:nvPr>
        </p:nvSpPr>
        <p:spPr>
          <a:xfrm>
            <a:off x="2014922" y="3859213"/>
            <a:ext cx="6530464" cy="3968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64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67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21" y="6989009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989" y="293988"/>
            <a:ext cx="9346055" cy="713969"/>
          </a:xfrm>
        </p:spPr>
        <p:txBody>
          <a:bodyPr/>
          <a:lstStyle>
            <a:lvl1pPr algn="l">
              <a:defRPr sz="2646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591" y="1398574"/>
            <a:ext cx="9622632" cy="5354387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buClr>
                <a:schemeClr val="accent2"/>
              </a:buClr>
              <a:buSzPct val="100000"/>
              <a:buFont typeface="Trebuchet MS" pitchFamily="34" charset="0"/>
              <a:buChar char="●"/>
              <a:defRPr b="0">
                <a:latin typeface="Century Gothic" panose="020B0502020202020204" pitchFamily="34" charset="0"/>
              </a:defRPr>
            </a:lvl2pPr>
            <a:lvl3pPr>
              <a:buClr>
                <a:schemeClr val="accent2"/>
              </a:buClr>
              <a:buFont typeface="Courier New" pitchFamily="49" charset="0"/>
              <a:buChar char="o"/>
              <a:defRPr sz="1323">
                <a:latin typeface="Century Gothic" panose="020B0502020202020204" pitchFamily="34" charset="0"/>
              </a:defRPr>
            </a:lvl3pPr>
            <a:lvl4pPr>
              <a:defRPr sz="1102">
                <a:latin typeface="Century Gothic" panose="020B0502020202020204" pitchFamily="34" charset="0"/>
              </a:defRPr>
            </a:lvl4pPr>
            <a:lvl5pPr>
              <a:defRPr sz="1102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16200000">
            <a:off x="-1646816" y="4354835"/>
            <a:ext cx="4166926" cy="55686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31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et 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9639" y="4017965"/>
            <a:ext cx="6988339" cy="27349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defRPr sz="1543" b="1">
                <a:solidFill>
                  <a:srgbClr val="E7484A"/>
                </a:solidFill>
                <a:latin typeface="Century Gothic" panose="020B0502020202020204" pitchFamily="34" charset="0"/>
              </a:defRPr>
            </a:lvl1pPr>
            <a:lvl2pPr marL="0" indent="0">
              <a:spcBef>
                <a:spcPts val="0"/>
              </a:spcBef>
              <a:buClr>
                <a:schemeClr val="accent2"/>
              </a:buClr>
              <a:buSzPct val="100000"/>
              <a:buFontTx/>
              <a:buNone/>
              <a:defRPr b="1">
                <a:latin typeface="Century Gothic" panose="020B0502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323" b="1">
                <a:solidFill>
                  <a:srgbClr val="E7484A"/>
                </a:solidFill>
                <a:latin typeface="Century Gothic" panose="020B0502020202020204" pitchFamily="34" charset="0"/>
              </a:defRPr>
            </a:lvl3pPr>
            <a:lvl4pPr>
              <a:defRPr sz="1102">
                <a:latin typeface="Century Gothic" panose="020B0502020202020204" pitchFamily="34" charset="0"/>
              </a:defRPr>
            </a:lvl4pPr>
            <a:lvl5pPr>
              <a:defRPr sz="1102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16200000">
            <a:off x="-1646816" y="4354835"/>
            <a:ext cx="4166926" cy="55686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57745" y="2906707"/>
            <a:ext cx="5556993" cy="5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fr-FR" sz="2646" b="0" kern="0" spc="110" baseline="0" dirty="0" smtClean="0">
                <a:solidFill>
                  <a:srgbClr val="E7484A"/>
                </a:solidFill>
                <a:latin typeface="Century Gothic" panose="020B0502020202020204" pitchFamily="34" charset="0"/>
                <a:ea typeface="+mj-ea"/>
                <a:cs typeface="+mj-cs"/>
              </a:rPr>
              <a:t>Merci de votre attention</a:t>
            </a:r>
            <a:endParaRPr lang="fr-FR" sz="2646" b="0" kern="0" spc="110" baseline="0" dirty="0">
              <a:solidFill>
                <a:srgbClr val="E7484A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027" name="Picture 3" descr="E:\Dossier-Pierre\Les Marques\Auxilia\New-Identité-Auxilia-Mars-2016\Auxilia_Logo\Auxilia_Logo\Auxilia_Logo_CMJN\Auxilia_Logo_CMJ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76" y="1089809"/>
            <a:ext cx="3371348" cy="15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21" y="6989009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002" y="3938589"/>
            <a:ext cx="1397925" cy="11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58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0691813" cy="4414841"/>
          </a:xfrm>
          <a:prstGeom prst="rect">
            <a:avLst/>
          </a:prstGeom>
          <a:solidFill>
            <a:srgbClr val="EDF2F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6" tIns="50398" rIns="100796" bIns="5039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43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99146" y="2112953"/>
            <a:ext cx="7535620" cy="577691"/>
          </a:xfrm>
        </p:spPr>
        <p:txBody>
          <a:bodyPr/>
          <a:lstStyle>
            <a:lvl1pPr algn="ctr">
              <a:defRPr sz="3968" b="0" spc="110" baseline="0">
                <a:solidFill>
                  <a:srgbClr val="6F7D7F"/>
                </a:solidFill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1245" y="2986082"/>
            <a:ext cx="7432919" cy="540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>
                <a:solidFill>
                  <a:srgbClr val="E7484A"/>
                </a:solidFill>
                <a:latin typeface="Century Gothic" panose="020B0502020202020204" pitchFamily="34" charset="0"/>
              </a:defRPr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6" name="Espace réservé du pied de page 14"/>
          <p:cNvSpPr txBox="1">
            <a:spLocks/>
          </p:cNvSpPr>
          <p:nvPr/>
        </p:nvSpPr>
        <p:spPr bwMode="auto">
          <a:xfrm>
            <a:off x="905174" y="5441316"/>
            <a:ext cx="4440733" cy="8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6" tIns="50398" rIns="100796" bIns="50398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543" dirty="0">
                <a:solidFill>
                  <a:srgbClr val="6F7D7F"/>
                </a:solidFill>
                <a:latin typeface="Century Gothic" panose="020B0502020202020204" pitchFamily="34" charset="0"/>
              </a:rPr>
              <a:t>      41 rue du Chemin Vert - 75011 Paris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543" dirty="0">
                <a:solidFill>
                  <a:srgbClr val="6F7D7F"/>
                </a:solidFill>
                <a:latin typeface="Century Gothic" panose="020B0502020202020204" pitchFamily="34" charset="0"/>
              </a:rPr>
              <a:t>      T. 01 55 28 00 75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1543" dirty="0">
                <a:solidFill>
                  <a:srgbClr val="6F7D7F"/>
                </a:solidFill>
                <a:latin typeface="Century Gothic" panose="020B0502020202020204" pitchFamily="34" charset="0"/>
              </a:rPr>
              <a:t>www.auxilia-conseil.com</a:t>
            </a:r>
          </a:p>
        </p:txBody>
      </p:sp>
      <p:pic>
        <p:nvPicPr>
          <p:cNvPr id="1030" name="Picture 6" descr="E:\Dossier-Pierre\Les Marques\Auxilia\New-Identité-Auxilia-Mars-2016\Auxilia_Logo\Auxilia_Logo\Auxilia_Logo_CMJN\Auxilia_Logo_CMJ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789" y="4970470"/>
            <a:ext cx="3854551" cy="17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Dossier-Pierre\Les Marques\Auxilia\New-Identité-Auxilia-Mars-2016\Modèles-Word-PPT\Sources\Ornement-Auxilia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021" y="6958823"/>
            <a:ext cx="10796527" cy="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Dossier-Pierre\Les Marques\Auxilia\New-Identité-Auxilia-Mars-2016\Modèles-Word-PPT\Sources\Location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31" y="5367348"/>
            <a:ext cx="311736" cy="2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Dossier-Pierre\Les Marques\Auxilia\New-Identité-Auxilia-Mars-2016\Modèles-Word-PPT\Sources\Phone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923" y="5740608"/>
            <a:ext cx="311736" cy="2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24143" y="7027698"/>
            <a:ext cx="799276" cy="531977"/>
          </a:xfrm>
        </p:spPr>
        <p:txBody>
          <a:bodyPr anchor="ctr"/>
          <a:lstStyle>
            <a:lvl1pPr algn="r">
              <a:defRPr b="1">
                <a:solidFill>
                  <a:srgbClr val="6F7D7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89" y="443863"/>
            <a:ext cx="1148001" cy="10822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84" y="357070"/>
            <a:ext cx="1546672" cy="14581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90" y="388755"/>
            <a:ext cx="1270997" cy="11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6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9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83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ftr" idx="11"/>
          </p:nvPr>
        </p:nvSpPr>
        <p:spPr>
          <a:xfrm>
            <a:off x="809402" y="7092205"/>
            <a:ext cx="511256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4" descr="Communauté agglomération Saintes, Partenaire Espace Gestion 17 – Reseau Ecna"/>
          <p:cNvPicPr preferRelativeResize="0"/>
          <p:nvPr/>
        </p:nvPicPr>
        <p:blipFill rotWithShape="1">
          <a:blip r:embed="rId7">
            <a:alphaModFix/>
          </a:blip>
          <a:srcRect t="14558"/>
          <a:stretch/>
        </p:blipFill>
        <p:spPr>
          <a:xfrm>
            <a:off x="9303716" y="74769"/>
            <a:ext cx="871748" cy="43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57742" y="248322"/>
            <a:ext cx="605198" cy="19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00534" y="-70357"/>
            <a:ext cx="1089303" cy="41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 descr="Pays de Saintonge Roma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7487" y="37651"/>
            <a:ext cx="440119" cy="434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4"/>
          <p:cNvCxnSpPr/>
          <p:nvPr/>
        </p:nvCxnSpPr>
        <p:spPr>
          <a:xfrm>
            <a:off x="9289389" y="68301"/>
            <a:ext cx="0" cy="360042"/>
          </a:xfrm>
          <a:prstGeom prst="straightConnector1">
            <a:avLst/>
          </a:prstGeom>
          <a:noFill/>
          <a:ln w="28575" cap="flat" cmpd="sng">
            <a:solidFill>
              <a:srgbClr val="D4CD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77171" y="7034698"/>
            <a:ext cx="714643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DIN17SB-Regular" pitchFamily="2" charset="0"/>
              </a:defRPr>
            </a:lvl1pPr>
          </a:lstStyle>
          <a:p>
            <a:pPr>
              <a:defRPr/>
            </a:pPr>
            <a:fld id="{CDCB7E79-7534-4DF6-89EF-0DB26872B00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1978033" y="2906707"/>
            <a:ext cx="6734849" cy="190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DE LA </a:t>
            </a:r>
            <a:br>
              <a:rPr lang="fr-FR" dirty="0" smtClean="0"/>
            </a:br>
            <a:r>
              <a:rPr lang="fr-FR" dirty="0" smtClean="0"/>
              <a:t>PRÉSENTATION</a:t>
            </a:r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892" y="7111694"/>
            <a:ext cx="9279232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23" dirty="0">
                <a:solidFill>
                  <a:srgbClr val="A5BEC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9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7484A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5pPr>
      <a:lvl6pPr marL="50397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6pPr>
      <a:lvl7pPr marL="100794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7pPr>
      <a:lvl8pPr marL="15119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8pPr>
      <a:lvl9pPr marL="201588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defRPr sz="1543" b="1">
          <a:solidFill>
            <a:schemeClr val="tx1"/>
          </a:solidFill>
          <a:latin typeface="Trebuchet MS" pitchFamily="34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defRPr sz="2646">
          <a:solidFill>
            <a:schemeClr val="tx1"/>
          </a:solidFill>
          <a:latin typeface="+mn-lt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77171" y="7034698"/>
            <a:ext cx="714643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DIN17SB-Regular" pitchFamily="2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DCB7E79-7534-4DF6-89EF-0DB26872B00E}" type="slidenum">
              <a:rPr lang="fr-FR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28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1978033" y="2906707"/>
            <a:ext cx="6734849" cy="190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892" y="7111694"/>
            <a:ext cx="9279232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23" dirty="0">
                <a:solidFill>
                  <a:srgbClr val="A5BEC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7484A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chemeClr val="bg1"/>
          </a:solidFill>
          <a:latin typeface="DIN17SB-Regular" pitchFamily="2" charset="0"/>
          <a:cs typeface="Arial" charset="0"/>
        </a:defRPr>
      </a:lvl5pPr>
      <a:lvl6pPr marL="50397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6pPr>
      <a:lvl7pPr marL="100794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7pPr>
      <a:lvl8pPr marL="151191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8pPr>
      <a:lvl9pPr marL="201588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9">
          <a:solidFill>
            <a:srgbClr val="EC008C"/>
          </a:solidFill>
          <a:latin typeface="Archer Bold" pitchFamily="50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defRPr sz="1543" b="1">
          <a:solidFill>
            <a:schemeClr val="tx1"/>
          </a:solidFill>
          <a:latin typeface="Trebuchet MS" pitchFamily="34" charset="0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defRPr sz="2646">
          <a:solidFill>
            <a:schemeClr val="tx1"/>
          </a:solidFill>
          <a:latin typeface="+mn-lt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body" idx="5"/>
          </p:nvPr>
        </p:nvSpPr>
        <p:spPr>
          <a:xfrm>
            <a:off x="325470" y="5705820"/>
            <a:ext cx="82607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fr-FR" sz="2400" i="0" dirty="0" smtClean="0">
                <a:solidFill>
                  <a:schemeClr val="lt1"/>
                </a:solidFill>
                <a:latin typeface="Century Gothic"/>
                <a:sym typeface="Century Gothic"/>
              </a:rPr>
              <a:t>Objectifs et chantiers prioritaires du PAT </a:t>
            </a:r>
            <a:endParaRPr dirty="0"/>
          </a:p>
        </p:txBody>
      </p:sp>
      <p:sp>
        <p:nvSpPr>
          <p:cNvPr id="64" name="Google Shape;64;p1"/>
          <p:cNvSpPr txBox="1">
            <a:spLocks noGrp="1"/>
          </p:cNvSpPr>
          <p:nvPr>
            <p:ph type="body" idx="4"/>
          </p:nvPr>
        </p:nvSpPr>
        <p:spPr>
          <a:xfrm>
            <a:off x="325470" y="2272741"/>
            <a:ext cx="9765364" cy="235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3600" b="1" dirty="0" smtClean="0"/>
              <a:t>Elaboration partenariale du projet alimentaire territorial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3600" b="1" dirty="0" smtClean="0"/>
              <a:t> </a:t>
            </a:r>
            <a:endParaRPr lang="fr-FR" sz="3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3600" b="1" dirty="0" smtClean="0"/>
              <a:t>Forum des futurs souhaitables</a:t>
            </a:r>
            <a:endParaRPr sz="3600" b="1" dirty="0"/>
          </a:p>
        </p:txBody>
      </p:sp>
      <p:sp>
        <p:nvSpPr>
          <p:cNvPr id="65" name="Google Shape;65;p1"/>
          <p:cNvSpPr txBox="1"/>
          <p:nvPr/>
        </p:nvSpPr>
        <p:spPr>
          <a:xfrm>
            <a:off x="8370242" y="5724053"/>
            <a:ext cx="2016224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octobre 2021</a:t>
            </a:r>
            <a:endParaRPr dirty="0"/>
          </a:p>
        </p:txBody>
      </p:sp>
      <p:pic>
        <p:nvPicPr>
          <p:cNvPr id="66" name="Google Shape;66;p1" descr="Communauté agglomération Saintes, Partenaire Espace Gestion 17 – Reseau Ecna"/>
          <p:cNvPicPr preferRelativeResize="0"/>
          <p:nvPr/>
        </p:nvPicPr>
        <p:blipFill rotWithShape="1">
          <a:blip r:embed="rId3">
            <a:alphaModFix/>
          </a:blip>
          <a:srcRect t="14558"/>
          <a:stretch/>
        </p:blipFill>
        <p:spPr>
          <a:xfrm>
            <a:off x="264075" y="486081"/>
            <a:ext cx="2378771" cy="118502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2540275" y="6737685"/>
            <a:ext cx="457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7451" y="6737685"/>
            <a:ext cx="1867897" cy="5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 descr="Pays de Saintonge Roma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305" y="571660"/>
            <a:ext cx="876624" cy="86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2276" y="516561"/>
            <a:ext cx="1207239" cy="85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7">
            <a:alphaModFix/>
          </a:blip>
          <a:srcRect r="50000"/>
          <a:stretch/>
        </p:blipFill>
        <p:spPr>
          <a:xfrm>
            <a:off x="5053798" y="516561"/>
            <a:ext cx="1990293" cy="75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24" y="488173"/>
            <a:ext cx="1493967" cy="8082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20" y="494354"/>
            <a:ext cx="814846" cy="804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1919" y="531407"/>
            <a:ext cx="8689340" cy="1014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Eléments de diagnostic autour de trois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enjeux</a:t>
            </a:r>
            <a:endParaRPr lang="fr-FR" sz="2000" b="1" dirty="0" smtClean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000"/>
              </a:lnSpc>
            </a:pP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 2 - Rendre plus </a:t>
            </a:r>
            <a:r>
              <a:rPr lang="fr-FR" sz="2000" b="1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accessible les produits locaux aux </a:t>
            </a: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habitants - </a:t>
            </a:r>
            <a:r>
              <a:rPr lang="fr-FR" sz="1600" b="1" i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Chiffres clé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676" y="1542720"/>
            <a:ext cx="511482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7,4 % </a:t>
            </a:r>
            <a:r>
              <a:rPr lang="fr-FR" b="1" i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hors Pineau Cognac seul 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Des exploitations engagées dans les circuits courts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+50% du chiffre d’affaire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Pour 40% des exploitations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concernées, ce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qui représente une part importante de leur chiffre d’affaire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(source enquête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agriculteur)</a:t>
            </a:r>
          </a:p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448;gd450545150_0_37"/>
          <p:cNvSpPr txBox="1"/>
          <p:nvPr/>
        </p:nvSpPr>
        <p:spPr>
          <a:xfrm>
            <a:off x="2350957" y="3200854"/>
            <a:ext cx="396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Les contraintes liées au développement des circuits courts</a:t>
            </a:r>
            <a:r>
              <a:rPr lang="fr-FR" sz="1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(Enquête agriculteur - 34 répondants)</a:t>
            </a:r>
            <a:endParaRPr dirty="0"/>
          </a:p>
        </p:txBody>
      </p:sp>
      <p:pic>
        <p:nvPicPr>
          <p:cNvPr id="13" name="Google Shape;450;gd450545150_0_37"/>
          <p:cNvPicPr preferRelativeResize="0"/>
          <p:nvPr/>
        </p:nvPicPr>
        <p:blipFill rotWithShape="1">
          <a:blip r:embed="rId2">
            <a:alphaModFix/>
          </a:blip>
          <a:srcRect t="12242"/>
          <a:stretch/>
        </p:blipFill>
        <p:spPr>
          <a:xfrm>
            <a:off x="1541576" y="3754977"/>
            <a:ext cx="8303147" cy="3364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12150" y="1327561"/>
            <a:ext cx="5343525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76% des habitants interrogés 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déclarent consommer plus de produits locaux suite à la crise de la COVID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(754 habitants répondants)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36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d705d3bfe_0_31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7" name="ZoneTexte 6"/>
          <p:cNvSpPr txBox="1"/>
          <p:nvPr/>
        </p:nvSpPr>
        <p:spPr>
          <a:xfrm>
            <a:off x="7453361" y="3254703"/>
            <a:ext cx="3014547" cy="4185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solutions privilégiées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 les répondants pour accroître leur consommation de produits locaux 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rayon bien identifié dans les supermarchés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magasin de producteur ou un point de vente collectif plus proche du lieu de résidence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marché de producteurs locaux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Davantage de produits alimentaires locaux dans les commerces de proximité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système de commande de produits locaux et de livraisons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 descr="https://sphinxdeclic.com/exportservice/resources/AUXILIA-CHRONOS/1f92535f-2d97-410c-c715-b8278f4ad6fb/a2f16e78-8553-4336-8509-e5143862c973/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0" y="3254703"/>
            <a:ext cx="6646050" cy="36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1304" y="1411839"/>
            <a:ext cx="10406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Les grandes et moyennes surfaces restent le lieu le plus souvent pratiqué pour </a:t>
            </a:r>
            <a:r>
              <a:rPr lang="fr-FR" sz="1800" b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acheter</a:t>
            </a:r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  les denrées alimentaires, suivis par les marchés et commerces de bouches.</a:t>
            </a:r>
          </a:p>
          <a:p>
            <a:endParaRPr lang="fr-FR" sz="1800" b="1" dirty="0">
              <a:solidFill>
                <a:srgbClr val="DAC600"/>
              </a:solidFill>
              <a:latin typeface="Century Gothic"/>
              <a:ea typeface="Century Gothic"/>
              <a:cs typeface="Century Gothic"/>
            </a:endParaRPr>
          </a:p>
          <a:p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60% des répondants aimeraient acheter plus de produits régionaux</a:t>
            </a:r>
          </a:p>
          <a:p>
            <a:endParaRPr lang="fr-FR" sz="1800" b="1" dirty="0" smtClean="0">
              <a:solidFill>
                <a:srgbClr val="DAC600"/>
              </a:solidFill>
              <a:latin typeface="Century Gothic"/>
              <a:ea typeface="Century Gothic"/>
              <a:cs typeface="Century Gothic"/>
            </a:endParaRPr>
          </a:p>
          <a:p>
            <a:r>
              <a:rPr lang="fr-FR" sz="1800" b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50% des répondants aimeraient acheter plus de </a:t>
            </a:r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produits bio</a:t>
            </a:r>
            <a:endParaRPr lang="fr-FR" sz="1800" b="1" dirty="0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04" y="436479"/>
            <a:ext cx="9006495" cy="1014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Eléments de diagnostic autour de trois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enjeux</a:t>
            </a:r>
            <a:endParaRPr lang="fr-FR" sz="2000" b="1" dirty="0" smtClean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000"/>
              </a:lnSpc>
            </a:pP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 2 - Rendre plus </a:t>
            </a:r>
            <a:r>
              <a:rPr lang="fr-FR" sz="2000" b="1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accessible les produits locaux aux </a:t>
            </a: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habitants - </a:t>
            </a:r>
            <a:r>
              <a:rPr lang="fr-FR" sz="1600" b="1" i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Chiffres clé – enquête habitants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820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3357" y="2826320"/>
            <a:ext cx="3860249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300"/>
              </a:spcBef>
              <a:buClr>
                <a:srgbClr val="DAC600"/>
              </a:buClr>
              <a:buSzPts val="1500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Démarche départementale pour améliorer la visibilité des productions locales </a:t>
            </a:r>
          </a:p>
          <a:p>
            <a:pPr lvl="0" algn="just">
              <a:lnSpc>
                <a:spcPct val="110000"/>
              </a:lnSpc>
              <a:spcBef>
                <a:spcPts val="300"/>
              </a:spcBef>
              <a:buClr>
                <a:srgbClr val="DAC600"/>
              </a:buClr>
              <a:buSzPts val="1500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ce jour, 20% des produits et 25% des agriculteurs engagés sont du territoire de Saintonge Romane</a:t>
            </a:r>
          </a:p>
        </p:txBody>
      </p:sp>
      <p:pic>
        <p:nvPicPr>
          <p:cNvPr id="6" name="Google Shape;308;gcd67ace786_0_92">
            <a:extLst>
              <a:ext uri="{FF2B5EF4-FFF2-40B4-BE49-F238E27FC236}">
                <a16:creationId xmlns:a16="http://schemas.microsoft.com/office/drawing/2014/main" id="{13F12F6A-BC53-4EF2-BB45-A00C9B98E4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2329" y="1769060"/>
            <a:ext cx="1497477" cy="10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9" y="4036976"/>
            <a:ext cx="1409700" cy="1409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5359" y="5700013"/>
            <a:ext cx="336863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300"/>
              </a:spcBef>
              <a:buClr>
                <a:srgbClr val="DAC600"/>
              </a:buClr>
              <a:buSzPts val="1500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 Corme Royal, association de 20 producteurs portant un projet d’atelier de transformation commun. Objectif : ouverture en 2022.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oogle Shape;677;gd450545150_0_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2920" y="3680548"/>
            <a:ext cx="2568893" cy="32754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79;gd450545150_0_232"/>
          <p:cNvSpPr/>
          <p:nvPr/>
        </p:nvSpPr>
        <p:spPr>
          <a:xfrm>
            <a:off x="5918414" y="953453"/>
            <a:ext cx="4626000" cy="1743995"/>
          </a:xfrm>
          <a:prstGeom prst="roundRect">
            <a:avLst>
              <a:gd name="adj" fmla="val 779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E75113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Zoom sur les </a:t>
            </a:r>
            <a:r>
              <a:rPr lang="fr-FR" sz="1600" b="1" dirty="0">
                <a:solidFill>
                  <a:srgbClr val="E75113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marchés Saintais</a:t>
            </a:r>
            <a:endParaRPr sz="1600" b="1" dirty="0">
              <a:solidFill>
                <a:srgbClr val="E75113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75113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224999" marR="0" lvl="0" indent="-3238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AC600"/>
              </a:buClr>
              <a:buSzPts val="150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85 à 95 % de producteurs et artisans locaux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4999" marR="0" lvl="0" indent="-3238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AC600"/>
              </a:buClr>
              <a:buSzPts val="150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Une dynamique forte avec un marché par jour et des listes d’attente pour les places permanentes des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marchés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oogle Shape;680;gd450545150_0_2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3639" y="880479"/>
            <a:ext cx="528975" cy="46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81;gd450545150_0_232"/>
          <p:cNvSpPr txBox="1"/>
          <p:nvPr/>
        </p:nvSpPr>
        <p:spPr>
          <a:xfrm>
            <a:off x="5516840" y="2991081"/>
            <a:ext cx="433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u="sng" dirty="0">
                <a:latin typeface="Calibri"/>
                <a:ea typeface="Calibri"/>
                <a:cs typeface="Calibri"/>
                <a:sym typeface="Calibri"/>
              </a:rPr>
              <a:t>Des outils de communication pour présenter les initiatives du territoires avec producteursfermiers.fr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676;gd450545150_0_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4013" y="3680548"/>
            <a:ext cx="2290667" cy="309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78;gd450545150_0_2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7530" y="3680548"/>
            <a:ext cx="2210949" cy="309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3606" y="435427"/>
            <a:ext cx="626364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Eléments de diagnostic autour de trois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enjeux</a:t>
            </a:r>
            <a:endParaRPr lang="fr-FR" sz="2000" b="1" dirty="0" smtClean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000"/>
              </a:lnSpc>
            </a:pP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 2 - Rendre plus </a:t>
            </a:r>
            <a:r>
              <a:rPr lang="fr-FR" sz="2000" b="1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accessible les produits locaux aux </a:t>
            </a: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habitants – </a:t>
            </a:r>
            <a:r>
              <a:rPr lang="fr-FR" sz="1600" b="1" i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Acteurs pépites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676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6265"/>
              </p:ext>
            </p:extLst>
          </p:nvPr>
        </p:nvGraphicFramePr>
        <p:xfrm>
          <a:off x="0" y="1211690"/>
          <a:ext cx="6569882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0621">
                  <a:extLst>
                    <a:ext uri="{9D8B030D-6E8A-4147-A177-3AD203B41FA5}">
                      <a16:colId xmlns:a16="http://schemas.microsoft.com/office/drawing/2014/main" val="3666105887"/>
                    </a:ext>
                  </a:extLst>
                </a:gridCol>
                <a:gridCol w="1174319">
                  <a:extLst>
                    <a:ext uri="{9D8B030D-6E8A-4147-A177-3AD203B41FA5}">
                      <a16:colId xmlns:a16="http://schemas.microsoft.com/office/drawing/2014/main" val="940457101"/>
                    </a:ext>
                  </a:extLst>
                </a:gridCol>
                <a:gridCol w="1642471">
                  <a:extLst>
                    <a:ext uri="{9D8B030D-6E8A-4147-A177-3AD203B41FA5}">
                      <a16:colId xmlns:a16="http://schemas.microsoft.com/office/drawing/2014/main" val="3090222693"/>
                    </a:ext>
                  </a:extLst>
                </a:gridCol>
                <a:gridCol w="1642471">
                  <a:extLst>
                    <a:ext uri="{9D8B030D-6E8A-4147-A177-3AD203B41FA5}">
                      <a16:colId xmlns:a16="http://schemas.microsoft.com/office/drawing/2014/main" val="1936958377"/>
                    </a:ext>
                  </a:extLst>
                </a:gridCol>
              </a:tblGrid>
              <a:tr h="288723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Les</a:t>
                      </a:r>
                      <a:r>
                        <a:rPr lang="fr-FR" sz="1400" baseline="0" dirty="0" smtClean="0"/>
                        <a:t> profils types des bénéficiaires de l’aide alimentaire* </a:t>
                      </a:r>
                      <a:endParaRPr lang="fr-FR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Les populations à risque</a:t>
                      </a:r>
                      <a:r>
                        <a:rPr lang="fr-FR" sz="1400" baseline="0" dirty="0" smtClean="0"/>
                        <a:t> sur les territoires d’étude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85839"/>
                  </a:ext>
                </a:extLst>
              </a:tr>
              <a:tr h="6585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CA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de Saintes</a:t>
                      </a: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CC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de Gémozac et de la Saintonge Viticole</a:t>
                      </a: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CC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Cœur de Saintonge</a:t>
                      </a: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539631"/>
                  </a:ext>
                </a:extLst>
              </a:tr>
              <a:tr h="3911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33% sont des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familles monoparentales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latin typeface="Century Gothic" panose="020B0502020202020204" pitchFamily="34" charset="0"/>
                        </a:rPr>
                        <a:t>Par comparaison,</a:t>
                      </a:r>
                      <a:r>
                        <a:rPr lang="fr-FR" sz="1100" b="0" i="1" baseline="0" dirty="0" smtClean="0">
                          <a:latin typeface="Century Gothic" panose="020B0502020202020204" pitchFamily="34" charset="0"/>
                        </a:rPr>
                        <a:t> le pourcentage de familles monoparentales :</a:t>
                      </a:r>
                      <a:endParaRPr lang="fr-FR" sz="1100" b="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07246"/>
                  </a:ext>
                </a:extLst>
              </a:tr>
              <a:tr h="4042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>
                          <a:latin typeface="Century Gothic" panose="020B0502020202020204" pitchFamily="34" charset="0"/>
                        </a:rPr>
                        <a:t>14% </a:t>
                      </a:r>
                      <a:endParaRPr lang="fr-FR" sz="11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9,8%</a:t>
                      </a:r>
                    </a:p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9,2%</a:t>
                      </a:r>
                    </a:p>
                    <a:p>
                      <a:pPr algn="ctr"/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900470"/>
                  </a:ext>
                </a:extLst>
              </a:tr>
              <a:tr h="404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69% sont des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femmes</a:t>
                      </a: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baseline="0" dirty="0" smtClean="0">
                          <a:latin typeface="Century Gothic" panose="020B0502020202020204" pitchFamily="34" charset="0"/>
                        </a:rPr>
                        <a:t>Par comparaison, les taux de femmes seules avec enfants (sur l’ensemble des familles) :</a:t>
                      </a:r>
                      <a:endParaRPr lang="fr-FR" sz="1100" i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77863"/>
                  </a:ext>
                </a:extLst>
              </a:tr>
              <a:tr h="375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11,9%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6,7%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6,6%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01374"/>
                  </a:ext>
                </a:extLst>
              </a:tr>
              <a:tr h="245415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83% d’inactifs, dont 30% au chômage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i="1" dirty="0" smtClean="0">
                          <a:latin typeface="Century Gothic" panose="020B0502020202020204" pitchFamily="34" charset="0"/>
                        </a:rPr>
                        <a:t>Par comparaison,</a:t>
                      </a:r>
                      <a:r>
                        <a:rPr lang="fr-FR" sz="1100" i="1" baseline="0" dirty="0" smtClean="0">
                          <a:latin typeface="Century Gothic" panose="020B0502020202020204" pitchFamily="34" charset="0"/>
                        </a:rPr>
                        <a:t> les t</a:t>
                      </a:r>
                      <a:r>
                        <a:rPr lang="fr-FR" sz="1100" i="1" dirty="0" smtClean="0">
                          <a:latin typeface="Century Gothic" panose="020B0502020202020204" pitchFamily="34" charset="0"/>
                        </a:rPr>
                        <a:t>aux de chômage (au</a:t>
                      </a:r>
                      <a:r>
                        <a:rPr lang="fr-FR" sz="1100" i="1" baseline="0" dirty="0" smtClean="0">
                          <a:latin typeface="Century Gothic" panose="020B0502020202020204" pitchFamily="34" charset="0"/>
                        </a:rPr>
                        <a:t> sens du recensement) : </a:t>
                      </a:r>
                      <a:endParaRPr lang="fr-FR" sz="11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425856"/>
                  </a:ext>
                </a:extLst>
              </a:tr>
              <a:tr h="2454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14,4%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11,9%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11,2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96844"/>
                  </a:ext>
                </a:extLst>
              </a:tr>
              <a:tr h="245415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71% des foyers vivent avec moins de 1000€ net par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mois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i="1" dirty="0" smtClean="0">
                          <a:latin typeface="Century Gothic" panose="020B0502020202020204" pitchFamily="34" charset="0"/>
                        </a:rPr>
                        <a:t>Par comparaison, les taux de pauvreté :</a:t>
                      </a:r>
                      <a:endParaRPr lang="fr-FR" sz="11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74344"/>
                  </a:ext>
                </a:extLst>
              </a:tr>
              <a:tr h="3038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13%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11%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12%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15452"/>
                  </a:ext>
                </a:extLst>
              </a:tr>
              <a:tr h="721808">
                <a:tc rowSpan="4"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15% de retraités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>
                          <a:latin typeface="Century Gothic" panose="020B0502020202020204" pitchFamily="34" charset="0"/>
                        </a:rPr>
                        <a:t>Par</a:t>
                      </a:r>
                      <a:r>
                        <a:rPr lang="fr-FR" sz="1100" i="1" baseline="0" dirty="0" smtClean="0">
                          <a:latin typeface="Century Gothic" panose="020B0502020202020204" pitchFamily="34" charset="0"/>
                        </a:rPr>
                        <a:t> comparaison, le pourcentage de retraités sur le territoire (en considérant </a:t>
                      </a:r>
                      <a:r>
                        <a:rPr lang="fr-FR" sz="1100" i="1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 population de 15 ans ou plus selon la catégorie socioprofessionnelle)</a:t>
                      </a:r>
                    </a:p>
                    <a:p>
                      <a:pPr algn="ctr"/>
                      <a:r>
                        <a:rPr lang="fr-FR" sz="1100" i="1" baseline="0" dirty="0" smtClean="0">
                          <a:latin typeface="Century Gothic" panose="020B0502020202020204" pitchFamily="34" charset="0"/>
                        </a:rPr>
                        <a:t> :</a:t>
                      </a:r>
                      <a:endParaRPr lang="fr-FR" sz="11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706815"/>
                  </a:ext>
                </a:extLst>
              </a:tr>
              <a:tr h="2454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34,3%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33,5%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30,7%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89611"/>
                  </a:ext>
                </a:extLst>
              </a:tr>
              <a:tr h="2454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i="1" dirty="0" smtClean="0">
                          <a:latin typeface="Century Gothic" panose="020B0502020202020204" pitchFamily="34" charset="0"/>
                        </a:rPr>
                        <a:t>Personnes de 80 ans</a:t>
                      </a:r>
                      <a:r>
                        <a:rPr lang="fr-FR" sz="1100" i="1" baseline="0" dirty="0" smtClean="0">
                          <a:latin typeface="Century Gothic" panose="020B0502020202020204" pitchFamily="34" charset="0"/>
                        </a:rPr>
                        <a:t> ou plus vivants seules :</a:t>
                      </a:r>
                      <a:endParaRPr lang="fr-FR" sz="1100" i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03921"/>
                  </a:ext>
                </a:extLst>
              </a:tr>
              <a:tr h="2454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48,2%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40%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Century Gothic" panose="020B0502020202020204" pitchFamily="34" charset="0"/>
                        </a:rPr>
                        <a:t>42%</a:t>
                      </a:r>
                      <a:endParaRPr lang="fr-FR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86536"/>
                  </a:ext>
                </a:extLst>
              </a:tr>
            </a:tbl>
          </a:graphicData>
        </a:graphic>
      </p:graphicFrame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82" y="1211690"/>
            <a:ext cx="4625865" cy="423284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9425128" y="4380780"/>
            <a:ext cx="1266685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900" b="1" kern="1200" dirty="0">
                <a:solidFill>
                  <a:srgbClr val="F99B26"/>
                </a:solidFill>
                <a:latin typeface="Arial" charset="0"/>
                <a:ea typeface="+mn-ea"/>
                <a:cs typeface="Arial" charset="0"/>
              </a:rPr>
              <a:t>Aide alimentaire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900" b="1" kern="1200" dirty="0">
                <a:solidFill>
                  <a:srgbClr val="2DA9E1">
                    <a:lumMod val="50000"/>
                  </a:srgbClr>
                </a:solidFill>
                <a:latin typeface="Arial" charset="0"/>
                <a:ea typeface="+mn-ea"/>
                <a:cs typeface="Arial" charset="0"/>
              </a:rPr>
              <a:t>Epiceries solidaires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900" b="1" kern="1200" dirty="0">
                <a:solidFill>
                  <a:srgbClr val="D28280"/>
                </a:solidFill>
                <a:latin typeface="Arial" charset="0"/>
                <a:ea typeface="+mn-ea"/>
                <a:cs typeface="Arial" charset="0"/>
              </a:rPr>
              <a:t>SIAE/STAP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900" b="1" kern="1200" dirty="0">
                <a:solidFill>
                  <a:srgbClr val="00B050"/>
                </a:solidFill>
                <a:latin typeface="Arial" charset="0"/>
                <a:ea typeface="+mn-ea"/>
                <a:cs typeface="Arial" charset="0"/>
              </a:rPr>
              <a:t>Associations de solidarité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900" b="1" kern="12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Acteurs institutionnels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892422" y="5657893"/>
            <a:ext cx="3623178" cy="1212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1213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Autres acteurs de la solidarité :</a:t>
            </a:r>
          </a:p>
          <a:p>
            <a:pPr marL="314982" indent="-314982" defTabSz="1007943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sz="1213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Le Logis </a:t>
            </a:r>
            <a:r>
              <a:rPr lang="fr-FR" sz="1213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(insertion par le logement)</a:t>
            </a:r>
          </a:p>
          <a:p>
            <a:pPr marL="314982" indent="-314982" defTabSz="1007943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sz="1213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SAS (solidarité et patrimoine</a:t>
            </a:r>
            <a:r>
              <a:rPr lang="fr-FR" sz="1213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314982" indent="-314982" defTabSz="1007943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sz="1213" b="1" kern="1200" dirty="0" err="1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Réquasol</a:t>
            </a:r>
            <a:r>
              <a:rPr lang="fr-FR" sz="1213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: Environnement, entretien et aménagement des espaces verts et naturels</a:t>
            </a:r>
          </a:p>
          <a:p>
            <a:pPr marL="314982" indent="-314982" defTabSz="1007943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sz="1213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Tremplin </a:t>
            </a:r>
            <a:r>
              <a:rPr lang="fr-FR" sz="1213" b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38803"/>
            <a:ext cx="769874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Eléments de diagnostic autour de trois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enjeux</a:t>
            </a:r>
            <a:endParaRPr lang="fr-FR" sz="2000" b="1" dirty="0" smtClean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000"/>
              </a:lnSpc>
            </a:pP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 </a:t>
            </a:r>
            <a:r>
              <a:rPr lang="fr-FR" sz="2000" b="1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3</a:t>
            </a: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 – Lutter contre la précarité alimentaire– </a:t>
            </a:r>
            <a:r>
              <a:rPr lang="fr-FR" sz="1600" b="1" i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Chiffres clé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0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600;gd256da3a3a_0_15"/>
          <p:cNvSpPr/>
          <p:nvPr/>
        </p:nvSpPr>
        <p:spPr>
          <a:xfrm>
            <a:off x="423838" y="5431781"/>
            <a:ext cx="9374443" cy="1592642"/>
          </a:xfrm>
          <a:prstGeom prst="roundRect">
            <a:avLst>
              <a:gd name="adj" fmla="val 9664"/>
            </a:avLst>
          </a:prstGeom>
          <a:solidFill>
            <a:srgbClr val="F6AE40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endParaRPr lang="fr-FR" sz="12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lnSpc>
                <a:spcPct val="110000"/>
              </a:lnSpc>
              <a:buSzPts val="1200"/>
            </a:pPr>
            <a:endParaRPr lang="fr-FR" sz="1200" dirty="0">
              <a:solidFill>
                <a:srgbClr val="50B535"/>
              </a:solidFill>
            </a:endParaRPr>
          </a:p>
        </p:txBody>
      </p:sp>
      <p:sp>
        <p:nvSpPr>
          <p:cNvPr id="34" name="Google Shape;1600;gd256da3a3a_0_15"/>
          <p:cNvSpPr/>
          <p:nvPr/>
        </p:nvSpPr>
        <p:spPr>
          <a:xfrm>
            <a:off x="5552187" y="1318385"/>
            <a:ext cx="4380713" cy="3704467"/>
          </a:xfrm>
          <a:prstGeom prst="roundRect">
            <a:avLst>
              <a:gd name="adj" fmla="val 9664"/>
            </a:avLst>
          </a:prstGeom>
          <a:solidFill>
            <a:srgbClr val="20A2CA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SzPts val="1100"/>
            </a:pPr>
            <a:endParaRPr lang="fr-FR" sz="12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31" name="Google Shape;724;gd332085d90_2_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3797" y="1379357"/>
            <a:ext cx="1077490" cy="8404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721;gd332085d90_2_138"/>
          <p:cNvSpPr txBox="1"/>
          <p:nvPr/>
        </p:nvSpPr>
        <p:spPr>
          <a:xfrm>
            <a:off x="5686802" y="2022809"/>
            <a:ext cx="4111479" cy="288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600" b="1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 Vals de Saintonge, chantier d’insertion par l’activité économique </a:t>
            </a:r>
            <a:r>
              <a:rPr lang="fr-FR" sz="1600" b="1" i="0" u="none" strike="noStrike" cap="none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«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Jardin de Cocagne » pour son activité en maraîchage </a:t>
            </a:r>
            <a:r>
              <a:rPr lang="fr-FR" sz="1600" b="1" i="0" u="none" strike="noStrike" cap="none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biologique</a:t>
            </a:r>
            <a:endParaRPr sz="1600" b="0" i="0" u="none" strike="noStrike" cap="none" dirty="0">
              <a:solidFill>
                <a:schemeClr val="bg1"/>
              </a:solidFill>
              <a:sym typeface="Arial"/>
            </a:endParaRPr>
          </a:p>
          <a:p>
            <a:pPr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fr-FR" sz="1200" b="0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fr-FR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Activité en mara</a:t>
            </a:r>
            <a:r>
              <a:rPr lang="fr-FR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îchage biologique en insertion + paniers</a:t>
            </a:r>
            <a:endParaRPr lang="fr-FR" b="0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Développement d’une conserverie </a:t>
            </a:r>
            <a:r>
              <a:rPr lang="fr-FR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fr-FR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 territoire de la </a:t>
            </a:r>
            <a:r>
              <a:rPr lang="fr-FR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CC </a:t>
            </a:r>
            <a:r>
              <a:rPr lang="fr-FR" dirty="0" smtClean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de 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Saint Jean </a:t>
            </a:r>
            <a:r>
              <a:rPr lang="fr-FR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d’Angély et souhaitent développer des ateliers de </a:t>
            </a:r>
            <a:r>
              <a:rPr lang="fr-FR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cuisine (public </a:t>
            </a:r>
            <a:r>
              <a:rPr lang="fr-FR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fr-FR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réinsertion et écoles</a:t>
            </a: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3" name="Google Shape;1600;gd256da3a3a_0_15"/>
          <p:cNvSpPr/>
          <p:nvPr/>
        </p:nvSpPr>
        <p:spPr>
          <a:xfrm>
            <a:off x="547591" y="1379357"/>
            <a:ext cx="4380713" cy="3855914"/>
          </a:xfrm>
          <a:prstGeom prst="roundRect">
            <a:avLst>
              <a:gd name="adj" fmla="val 9664"/>
            </a:avLst>
          </a:prstGeom>
          <a:solidFill>
            <a:schemeClr val="bg1"/>
          </a:solidFill>
          <a:ln w="19050" cap="flat" cmpd="sng">
            <a:solidFill>
              <a:srgbClr val="50B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SzPts val="1100"/>
            </a:pPr>
            <a:endParaRPr lang="fr-FR" sz="12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rgbClr val="50B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110000"/>
              </a:lnSpc>
              <a:buSzPts val="1200"/>
            </a:pPr>
            <a:r>
              <a:rPr lang="fr-FR" sz="1600" b="1" dirty="0">
                <a:solidFill>
                  <a:srgbClr val="50B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Saint Fiacre – structure d’insertion par l’activité économique spécialisée dans le maraîchage bio destinée à la consommation </a:t>
            </a:r>
            <a:r>
              <a:rPr lang="fr-FR" sz="1600" b="1" dirty="0" smtClean="0">
                <a:solidFill>
                  <a:srgbClr val="50B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locale</a:t>
            </a:r>
          </a:p>
          <a:p>
            <a:pPr lvl="0" algn="just">
              <a:lnSpc>
                <a:spcPct val="110000"/>
              </a:lnSpc>
              <a:buSzPts val="1200"/>
            </a:pPr>
            <a:endParaRPr lang="fr-FR" sz="1200" dirty="0" smtClean="0">
              <a:solidFill>
                <a:srgbClr val="50B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kern="1200" dirty="0">
                <a:solidFill>
                  <a:srgbClr val="50B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chantier </a:t>
            </a:r>
            <a:r>
              <a:rPr lang="fr-FR" kern="1200" dirty="0" smtClean="0">
                <a:solidFill>
                  <a:srgbClr val="50B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d'insertion : production </a:t>
            </a:r>
            <a:r>
              <a:rPr lang="fr-FR" kern="1200" dirty="0">
                <a:solidFill>
                  <a:srgbClr val="50B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légumes </a:t>
            </a:r>
            <a:r>
              <a:rPr lang="fr-FR" kern="1200" dirty="0" smtClean="0">
                <a:solidFill>
                  <a:srgbClr val="50B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 (20 tonnes/an sur 3ha) </a:t>
            </a:r>
            <a:r>
              <a:rPr lang="fr-FR" kern="1200" dirty="0">
                <a:solidFill>
                  <a:srgbClr val="50B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Vente à CDA pour restauration collective.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kern="1200" dirty="0" smtClean="0">
                <a:solidFill>
                  <a:srgbClr val="50B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Proposition de paniers, dons et ateliers de mobilisation des bénéficiaires</a:t>
            </a:r>
            <a:endParaRPr lang="fr-FR" kern="1200" dirty="0">
              <a:solidFill>
                <a:srgbClr val="50B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0000"/>
              </a:lnSpc>
              <a:buSzPts val="1200"/>
            </a:pPr>
            <a:endParaRPr lang="fr-FR" sz="1200" dirty="0">
              <a:solidFill>
                <a:srgbClr val="50B535"/>
              </a:solidFill>
            </a:endParaRPr>
          </a:p>
        </p:txBody>
      </p:sp>
      <p:pic>
        <p:nvPicPr>
          <p:cNvPr id="30" name="Google Shape;723;gd332085d90_2_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340" y="1535001"/>
            <a:ext cx="2120900" cy="97561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Texte 35"/>
          <p:cNvSpPr txBox="1"/>
          <p:nvPr/>
        </p:nvSpPr>
        <p:spPr>
          <a:xfrm>
            <a:off x="2672790" y="5548548"/>
            <a:ext cx="6435465" cy="1384995"/>
          </a:xfrm>
          <a:prstGeom prst="rect">
            <a:avLst/>
          </a:prstGeom>
          <a:solidFill>
            <a:srgbClr val="F6AE4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Centre Social de Belle Rive  - Saintes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Projets collectifs portés par les citoyens et basés sur la cuisine et les repas.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Permis de végétaliser en lien avec ville de Saintes, rencontres culinaires, lien avec les producteurs, réalisation de conserve, marché paysan…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 jardins familiaux avec une parcelle coopérative, rucher…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3" y="5455075"/>
            <a:ext cx="1546054" cy="15460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25454"/>
            <a:ext cx="865632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Eléments de diagnostic autour de trois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enjeux</a:t>
            </a:r>
            <a:endParaRPr lang="fr-FR" sz="2000" b="1" dirty="0" smtClean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000"/>
              </a:lnSpc>
            </a:pP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 </a:t>
            </a:r>
            <a:r>
              <a:rPr lang="fr-FR" sz="2000" b="1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3</a:t>
            </a: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 – Lutter contre la précarité alimentaire – </a:t>
            </a:r>
            <a:r>
              <a:rPr lang="fr-FR" sz="1600" b="1" i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Initiatives pépites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30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sp>
        <p:nvSpPr>
          <p:cNvPr id="3" name="Google Shape;731;p21"/>
          <p:cNvSpPr txBox="1"/>
          <p:nvPr/>
        </p:nvSpPr>
        <p:spPr>
          <a:xfrm>
            <a:off x="3296616" y="3923853"/>
            <a:ext cx="6602757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Vos questions ou réactions </a:t>
            </a:r>
            <a:endParaRPr dirty="0"/>
          </a:p>
        </p:txBody>
      </p:sp>
      <p:sp>
        <p:nvSpPr>
          <p:cNvPr id="4" name="Google Shape;732;p21"/>
          <p:cNvSpPr txBox="1"/>
          <p:nvPr/>
        </p:nvSpPr>
        <p:spPr>
          <a:xfrm>
            <a:off x="3329682" y="2771725"/>
            <a:ext cx="1584176" cy="64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 smtClean="0">
                <a:solidFill>
                  <a:srgbClr val="E751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40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" name="Google Shape;733;p21"/>
          <p:cNvCxnSpPr/>
          <p:nvPr/>
        </p:nvCxnSpPr>
        <p:spPr>
          <a:xfrm rot="10800000">
            <a:off x="3401690" y="3535177"/>
            <a:ext cx="576064" cy="0"/>
          </a:xfrm>
          <a:prstGeom prst="straightConnector1">
            <a:avLst/>
          </a:prstGeom>
          <a:noFill/>
          <a:ln w="28575" cap="flat" cmpd="sng">
            <a:solidFill>
              <a:srgbClr val="D7DB3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660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3" name="Google Shape;731;p21"/>
          <p:cNvSpPr txBox="1"/>
          <p:nvPr/>
        </p:nvSpPr>
        <p:spPr>
          <a:xfrm>
            <a:off x="3296616" y="3923853"/>
            <a:ext cx="6602757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Définition des « futurs possibles »</a:t>
            </a:r>
            <a:endParaRPr dirty="0"/>
          </a:p>
        </p:txBody>
      </p:sp>
      <p:sp>
        <p:nvSpPr>
          <p:cNvPr id="4" name="Google Shape;732;p21"/>
          <p:cNvSpPr txBox="1"/>
          <p:nvPr/>
        </p:nvSpPr>
        <p:spPr>
          <a:xfrm>
            <a:off x="3329682" y="2771725"/>
            <a:ext cx="1584176" cy="64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 smtClean="0">
                <a:solidFill>
                  <a:srgbClr val="E751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40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" name="Google Shape;733;p21"/>
          <p:cNvCxnSpPr/>
          <p:nvPr/>
        </p:nvCxnSpPr>
        <p:spPr>
          <a:xfrm rot="10800000">
            <a:off x="3401690" y="3535177"/>
            <a:ext cx="576064" cy="0"/>
          </a:xfrm>
          <a:prstGeom prst="straightConnector1">
            <a:avLst/>
          </a:prstGeom>
          <a:noFill/>
          <a:ln w="28575" cap="flat" cmpd="sng">
            <a:solidFill>
              <a:srgbClr val="D7DB3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447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50545150_0_23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sp>
        <p:nvSpPr>
          <p:cNvPr id="674" name="Google Shape;674;gd450545150_0_232"/>
          <p:cNvSpPr txBox="1"/>
          <p:nvPr/>
        </p:nvSpPr>
        <p:spPr>
          <a:xfrm>
            <a:off x="0" y="682858"/>
            <a:ext cx="9987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Gothic"/>
              <a:buNone/>
            </a:pP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Finalités de l’atelier de réflexions</a:t>
            </a:r>
            <a:endParaRPr dirty="0"/>
          </a:p>
        </p:txBody>
      </p:sp>
      <p:graphicFrame>
        <p:nvGraphicFramePr>
          <p:cNvPr id="12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640102"/>
              </p:ext>
            </p:extLst>
          </p:nvPr>
        </p:nvGraphicFramePr>
        <p:xfrm>
          <a:off x="1126435" y="111216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1136779" y="4627570"/>
            <a:ext cx="2628280" cy="1474971"/>
          </a:xfrm>
          <a:prstGeom prst="rect">
            <a:avLst/>
          </a:prstGeom>
          <a:solidFill>
            <a:srgbClr val="2DA9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8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Expriment de façon concrète </a:t>
            </a:r>
          </a:p>
          <a:p>
            <a:pPr marL="0" marR="0" lvl="0" indent="0" algn="ctr" defTabSz="9578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la finalité et les effets recherchés du PAT</a:t>
            </a:r>
          </a:p>
        </p:txBody>
      </p:sp>
      <p:sp>
        <p:nvSpPr>
          <p:cNvPr id="14" name="Rectangle 13"/>
          <p:cNvSpPr/>
          <p:nvPr/>
        </p:nvSpPr>
        <p:spPr>
          <a:xfrm rot="9533">
            <a:off x="4257177" y="4630489"/>
            <a:ext cx="2106999" cy="1296143"/>
          </a:xfrm>
          <a:prstGeom prst="rect">
            <a:avLst/>
          </a:prstGeom>
          <a:solidFill>
            <a:srgbClr val="A5BEC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8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Sont la traduction </a:t>
            </a:r>
          </a:p>
          <a:p>
            <a:pPr marL="0" marR="0" lvl="0" indent="0" algn="ctr" defTabSz="9578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des enjeux</a:t>
            </a:r>
          </a:p>
        </p:txBody>
      </p:sp>
      <p:sp>
        <p:nvSpPr>
          <p:cNvPr id="15" name="Rectangle 14"/>
          <p:cNvSpPr/>
          <p:nvPr/>
        </p:nvSpPr>
        <p:spPr>
          <a:xfrm rot="47606">
            <a:off x="7030099" y="4969010"/>
            <a:ext cx="2069889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8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Quantification </a:t>
            </a:r>
          </a:p>
          <a:p>
            <a:pPr marL="0" marR="0" lvl="0" indent="0" algn="ctr" defTabSz="9578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et cibles</a:t>
            </a:r>
          </a:p>
        </p:txBody>
      </p:sp>
      <p:sp>
        <p:nvSpPr>
          <p:cNvPr id="16" name="Espace réservé du contenu 135"/>
          <p:cNvSpPr txBox="1">
            <a:spLocks/>
          </p:cNvSpPr>
          <p:nvPr/>
        </p:nvSpPr>
        <p:spPr>
          <a:xfrm rot="20824065">
            <a:off x="1270523" y="1625623"/>
            <a:ext cx="2517610" cy="600061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57816"/>
            <a:r>
              <a:rPr lang="fr-FR" sz="2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Leelawadee" pitchFamily="34" charset="-34"/>
              </a:rPr>
              <a:t>Juin 2020</a:t>
            </a:r>
            <a:endParaRPr lang="fr-FR" sz="2000" b="1" dirty="0">
              <a:solidFill>
                <a:prstClr val="black"/>
              </a:solidFill>
              <a:latin typeface="Century Gothic" panose="020B0502020202020204" pitchFamily="34" charset="0"/>
              <a:cs typeface="Leelawadee" pitchFamily="34" charset="-34"/>
            </a:endParaRPr>
          </a:p>
        </p:txBody>
      </p:sp>
      <p:sp>
        <p:nvSpPr>
          <p:cNvPr id="17" name="Espace réservé du contenu 135"/>
          <p:cNvSpPr txBox="1">
            <a:spLocks/>
          </p:cNvSpPr>
          <p:nvPr/>
        </p:nvSpPr>
        <p:spPr>
          <a:xfrm rot="20824065">
            <a:off x="4369626" y="1577958"/>
            <a:ext cx="2300062" cy="600061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57816"/>
            <a:r>
              <a:rPr lang="fr-FR" sz="2000" b="1" dirty="0">
                <a:solidFill>
                  <a:prstClr val="black"/>
                </a:solidFill>
                <a:latin typeface="Century Gothic" panose="020B0502020202020204" pitchFamily="34" charset="0"/>
                <a:cs typeface="Leelawadee" pitchFamily="34" charset="-34"/>
              </a:rPr>
              <a:t>FORUM</a:t>
            </a:r>
            <a:r>
              <a:rPr lang="fr-FR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Leelawadee" pitchFamily="34" charset="-34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Leelawadee" pitchFamily="34" charset="-34"/>
              </a:rPr>
              <a:t>Aujourd’hui</a:t>
            </a:r>
            <a:endParaRPr lang="fr-FR" sz="2000" b="1" dirty="0">
              <a:solidFill>
                <a:prstClr val="black"/>
              </a:solidFill>
              <a:latin typeface="Century Gothic" panose="020B0502020202020204" pitchFamily="34" charset="0"/>
              <a:cs typeface="Leelawadee" pitchFamily="34" charset="-34"/>
            </a:endParaRPr>
          </a:p>
        </p:txBody>
      </p:sp>
      <p:sp>
        <p:nvSpPr>
          <p:cNvPr id="18" name="Espace réservé du contenu 135"/>
          <p:cNvSpPr txBox="1">
            <a:spLocks/>
          </p:cNvSpPr>
          <p:nvPr/>
        </p:nvSpPr>
        <p:spPr>
          <a:xfrm rot="20824065">
            <a:off x="7158159" y="1625622"/>
            <a:ext cx="2783470" cy="600061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57816"/>
            <a:r>
              <a:rPr lang="fr-FR" sz="2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Leelawadee" pitchFamily="34" charset="-34"/>
              </a:rPr>
              <a:t>Fin</a:t>
            </a:r>
            <a:r>
              <a:rPr lang="fr-FR" sz="2000" b="1" dirty="0">
                <a:solidFill>
                  <a:prstClr val="black"/>
                </a:solidFill>
                <a:latin typeface="Century Gothic" panose="020B0502020202020204" pitchFamily="34" charset="0"/>
                <a:cs typeface="Leelawadee" pitchFamily="34" charset="-34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Leelawadee" pitchFamily="34" charset="-34"/>
              </a:rPr>
              <a:t>2021 </a:t>
            </a:r>
            <a:endParaRPr lang="fr-FR" sz="2000" b="1" dirty="0">
              <a:solidFill>
                <a:prstClr val="black"/>
              </a:solidFill>
              <a:latin typeface="Century Gothic" panose="020B0502020202020204" pitchFamily="34" charset="0"/>
              <a:cs typeface="Leelawadee" pitchFamily="34" charset="-3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52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50545150_0_23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674" name="Google Shape;674;gd450545150_0_232"/>
          <p:cNvSpPr txBox="1"/>
          <p:nvPr/>
        </p:nvSpPr>
        <p:spPr>
          <a:xfrm>
            <a:off x="-711" y="663172"/>
            <a:ext cx="9987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accent2"/>
              </a:buClr>
              <a:buSzPts val="2800"/>
            </a:pP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CONSTRUISEZ </a:t>
            </a:r>
            <a:r>
              <a:rPr lang="fr-FR" sz="28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VOTRE </a:t>
            </a: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STORY-BOARD !  </a:t>
            </a:r>
            <a:endParaRPr sz="2800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duotone>
              <a:srgbClr val="662D9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5527558" y="1618612"/>
            <a:ext cx="997034" cy="8425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duotone>
              <a:srgbClr val="662D9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80" y="3902952"/>
            <a:ext cx="864096" cy="86409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print">
            <a:duotone>
              <a:srgbClr val="662D9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>
          <a:xfrm>
            <a:off x="5577129" y="4073169"/>
            <a:ext cx="889012" cy="82681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24597" y="1813632"/>
            <a:ext cx="2559054" cy="144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4160"/>
            <a:r>
              <a:rPr lang="fr-FR" sz="1754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Construire </a:t>
            </a:r>
            <a:r>
              <a:rPr lang="fr-FR" sz="1754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le meilleur </a:t>
            </a:r>
          </a:p>
          <a:p>
            <a:pPr defTabSz="884160"/>
            <a:r>
              <a:rPr lang="fr-FR" sz="1754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film des possibles </a:t>
            </a:r>
            <a:r>
              <a:rPr lang="fr-FR" sz="1754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pour approfondir </a:t>
            </a:r>
          </a:p>
          <a:p>
            <a:pPr defTabSz="884160"/>
            <a:r>
              <a:rPr lang="fr-FR" sz="1754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une </a:t>
            </a:r>
            <a:r>
              <a:rPr lang="fr-FR" sz="1754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orientation par chantiers prioritaires</a:t>
            </a:r>
            <a:endParaRPr lang="fr-FR" sz="1754" b="1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 cstate="print">
            <a:duotone>
              <a:srgbClr val="662D9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1534843" y="1665665"/>
            <a:ext cx="1083434" cy="929013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 bwMode="auto">
          <a:xfrm>
            <a:off x="5456509" y="1643009"/>
            <a:ext cx="0" cy="3921666"/>
          </a:xfrm>
          <a:prstGeom prst="line">
            <a:avLst/>
          </a:prstGeom>
          <a:solidFill>
            <a:srgbClr val="A5BECB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>
            <a:off x="1667792" y="3473073"/>
            <a:ext cx="7719557" cy="0"/>
          </a:xfrm>
          <a:prstGeom prst="line">
            <a:avLst/>
          </a:prstGeom>
          <a:solidFill>
            <a:srgbClr val="A5BECB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6524597" y="3943286"/>
            <a:ext cx="2559054" cy="129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4160"/>
            <a:r>
              <a:rPr lang="fr-FR" sz="1754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Respecter le choix du </a:t>
            </a:r>
            <a:r>
              <a:rPr lang="fr-FR" sz="1754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scénario, optimiste ou pessimiste. </a:t>
            </a:r>
            <a:r>
              <a:rPr lang="fr-FR" sz="1754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(</a:t>
            </a:r>
            <a:r>
              <a:rPr lang="fr-FR" sz="1292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Sur chaque table, </a:t>
            </a:r>
            <a:r>
              <a:rPr lang="fr-FR" sz="1292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1 SCRIBE  et </a:t>
            </a:r>
            <a:r>
              <a:rPr lang="fr-FR" sz="1292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1GARDIEN DU TEMPS</a:t>
            </a:r>
            <a:r>
              <a:rPr lang="fr-FR" sz="1292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)</a:t>
            </a:r>
            <a:endParaRPr lang="fr-FR" sz="1754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98345" y="3805555"/>
            <a:ext cx="2559054" cy="171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4160"/>
            <a:r>
              <a:rPr lang="fr-FR" sz="1754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A partir de séquences </a:t>
            </a:r>
            <a:r>
              <a:rPr lang="fr-FR" sz="1754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rythmées </a:t>
            </a:r>
            <a:r>
              <a:rPr lang="fr-FR" sz="1754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et </a:t>
            </a:r>
            <a:r>
              <a:rPr lang="fr-FR" sz="1754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soutenues </a:t>
            </a:r>
            <a:r>
              <a:rPr lang="fr-FR" sz="1754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par </a:t>
            </a:r>
            <a:r>
              <a:rPr lang="fr-FR" sz="1754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des éléments pédagogiques mis à disposition par Auxilia</a:t>
            </a:r>
            <a:endParaRPr lang="fr-FR" sz="1754" b="1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98345" y="1709488"/>
            <a:ext cx="2559054" cy="171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4160"/>
            <a:r>
              <a:rPr lang="fr-FR" sz="1754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En fin d’atelier, </a:t>
            </a:r>
            <a:r>
              <a:rPr lang="fr-FR" sz="1754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chaque animateur rendra compte des travaux de son groupe en plénière en </a:t>
            </a:r>
            <a:r>
              <a:rPr lang="fr-FR" sz="1754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1 minute</a:t>
            </a:r>
            <a:endParaRPr lang="fr-FR" sz="1754" b="1" dirty="0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8" name="Octogone 27"/>
          <p:cNvSpPr/>
          <p:nvPr/>
        </p:nvSpPr>
        <p:spPr bwMode="auto">
          <a:xfrm>
            <a:off x="5484313" y="3037717"/>
            <a:ext cx="403421" cy="398814"/>
          </a:xfrm>
          <a:prstGeom prst="octagon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662" dirty="0">
                <a:solidFill>
                  <a:prstClr val="white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9" name="Octogone 28"/>
          <p:cNvSpPr/>
          <p:nvPr/>
        </p:nvSpPr>
        <p:spPr bwMode="auto">
          <a:xfrm>
            <a:off x="5501897" y="3512501"/>
            <a:ext cx="403421" cy="398814"/>
          </a:xfrm>
          <a:prstGeom prst="octagon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662" dirty="0">
                <a:solidFill>
                  <a:prstClr val="white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0" name="Octogone 29"/>
          <p:cNvSpPr/>
          <p:nvPr/>
        </p:nvSpPr>
        <p:spPr bwMode="auto">
          <a:xfrm>
            <a:off x="5009528" y="3512501"/>
            <a:ext cx="403421" cy="398814"/>
          </a:xfrm>
          <a:prstGeom prst="octagon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662" dirty="0">
                <a:solidFill>
                  <a:prstClr val="white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1" name="Octogone 30"/>
          <p:cNvSpPr/>
          <p:nvPr/>
        </p:nvSpPr>
        <p:spPr bwMode="auto">
          <a:xfrm>
            <a:off x="5009528" y="3046509"/>
            <a:ext cx="403421" cy="398814"/>
          </a:xfrm>
          <a:prstGeom prst="octagon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662" dirty="0">
                <a:solidFill>
                  <a:prstClr val="white"/>
                </a:solidFill>
                <a:latin typeface="Arial" charset="0"/>
                <a:cs typeface="Arial" charset="0"/>
              </a:rPr>
              <a:t>4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387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50545150_0_23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sp>
        <p:nvSpPr>
          <p:cNvPr id="674" name="Google Shape;674;gd450545150_0_232"/>
          <p:cNvSpPr txBox="1"/>
          <p:nvPr/>
        </p:nvSpPr>
        <p:spPr>
          <a:xfrm>
            <a:off x="0" y="559804"/>
            <a:ext cx="9987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accent2"/>
              </a:buClr>
              <a:buSzPts val="2800"/>
            </a:pP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CONSTRUISEZ </a:t>
            </a:r>
            <a:r>
              <a:rPr lang="fr-FR" sz="28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VOTRE </a:t>
            </a: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STORY-BOARD !  </a:t>
            </a:r>
            <a:endParaRPr sz="2800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3406" y="1301994"/>
            <a:ext cx="1995750" cy="5281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8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scénario 2030 </a:t>
            </a:r>
          </a:p>
          <a:p>
            <a:pPr marL="0" marR="0" lvl="0" indent="0" algn="ctr" defTabSz="88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Il est…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  <a:p>
            <a:pPr marL="0" marR="0" lvl="0" indent="0" algn="ctr" defTabSz="88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OPTIMISTE</a:t>
            </a:r>
          </a:p>
          <a:p>
            <a:pPr marL="0" marR="0" lvl="0" indent="0" algn="ctr" defTabSz="88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  <a:p>
            <a:pPr marL="0" marR="0" lvl="1" indent="0" algn="ctr" defTabSz="88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L’avenir sourit au territoire du PAT, grâce à des choix audacieux et à une capacité à appréhender précocement les mutations à l’œuvre.</a:t>
            </a:r>
            <a:endParaRPr kumimoji="0" lang="fr-FR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3" name="Triangle isocèle 32"/>
          <p:cNvSpPr/>
          <p:nvPr/>
        </p:nvSpPr>
        <p:spPr bwMode="auto">
          <a:xfrm rot="16200000">
            <a:off x="2083533" y="1351274"/>
            <a:ext cx="398813" cy="435697"/>
          </a:xfrm>
          <a:prstGeom prst="triangle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4" name="Triangle isocèle 33"/>
          <p:cNvSpPr/>
          <p:nvPr/>
        </p:nvSpPr>
        <p:spPr bwMode="auto">
          <a:xfrm rot="16200000">
            <a:off x="2083533" y="3529186"/>
            <a:ext cx="398813" cy="435697"/>
          </a:xfrm>
          <a:prstGeom prst="triangle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5" name="Triangle isocèle 34"/>
          <p:cNvSpPr/>
          <p:nvPr/>
        </p:nvSpPr>
        <p:spPr bwMode="auto">
          <a:xfrm rot="16200000">
            <a:off x="2083533" y="5357801"/>
            <a:ext cx="398813" cy="435697"/>
          </a:xfrm>
          <a:prstGeom prst="triangle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588101" y="1266053"/>
            <a:ext cx="5508961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fr-FR" sz="1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</a:t>
            </a:r>
            <a:r>
              <a:rPr lang="fr-FR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Proposer une 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alimentation durable et locale dans la restauration collective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588101" y="3379194"/>
            <a:ext cx="5508962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defRPr sz="180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b="1" dirty="0" smtClean="0">
                <a:solidFill>
                  <a:schemeClr val="tx1"/>
                </a:solidFill>
              </a:rPr>
              <a:t>Enjeu 2 : </a:t>
            </a:r>
            <a:r>
              <a:rPr lang="fr-FR" dirty="0" smtClean="0">
                <a:solidFill>
                  <a:schemeClr val="tx1"/>
                </a:solidFill>
              </a:rPr>
              <a:t>Rendre les produits locaux plus accessibles pour les habitants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588100" y="5263289"/>
            <a:ext cx="5508963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defRPr sz="180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b="1" dirty="0" smtClean="0">
                <a:solidFill>
                  <a:schemeClr val="tx1"/>
                </a:solidFill>
              </a:rPr>
              <a:t>Enjeu 3 : </a:t>
            </a:r>
            <a:r>
              <a:rPr lang="fr-FR" dirty="0" smtClean="0">
                <a:solidFill>
                  <a:schemeClr val="tx1"/>
                </a:solidFill>
              </a:rPr>
              <a:t>Lutter </a:t>
            </a:r>
            <a:r>
              <a:rPr lang="fr-FR" dirty="0">
                <a:solidFill>
                  <a:schemeClr val="tx1"/>
                </a:solidFill>
              </a:rPr>
              <a:t>contre la précarité </a:t>
            </a:r>
            <a:r>
              <a:rPr lang="fr-FR" dirty="0" smtClean="0">
                <a:solidFill>
                  <a:schemeClr val="tx1"/>
                </a:solidFill>
              </a:rPr>
              <a:t>alimentaire sur le territoire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3350" y="1932795"/>
            <a:ext cx="53435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829">
              <a:buClrTx/>
            </a:pP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approvisionnement local et durable pour toutes les cantines du territoire. La restauration collective devient à la fois un débouché pérenne et rémunérateur pour les producteurs locaux, et un lieu de plaisir et d’éducation alimentaire des futurs </a:t>
            </a:r>
            <a:r>
              <a:rPr lang="fr-FR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consommateurs.</a:t>
            </a:r>
            <a:endParaRPr lang="fr-FR" sz="16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3350" y="4036673"/>
            <a:ext cx="53435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829">
              <a:buClrTx/>
            </a:pP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meilleur visibilité, des filières restructurées, des solutions logistiques et un système de distribution adaptés pour faciliter la rencontre entre l’offre et la demande locale. </a:t>
            </a:r>
            <a:endParaRPr lang="fr-FR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3350" y="5915162"/>
            <a:ext cx="53435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829">
              <a:buClrTx/>
            </a:pP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meilleure accessibilité de tous à une alimentation de qualité, des inégalités réduites et de nouvelles solutions d’accompagnement des </a:t>
            </a:r>
            <a:r>
              <a:rPr lang="fr-FR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habitants </a:t>
            </a: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plus fragiles </a:t>
            </a:r>
            <a:endParaRPr lang="fr-FR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44" y="469814"/>
            <a:ext cx="8191204" cy="30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fr-FR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017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ftr" idx="11"/>
          </p:nvPr>
        </p:nvSpPr>
        <p:spPr>
          <a:xfrm>
            <a:off x="809402" y="7092205"/>
            <a:ext cx="511256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Elaboration du projet alimentaire pour le territoire de Saintes et Saintonge Romane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89322" y="611485"/>
            <a:ext cx="99371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Déroulé de la réunion</a:t>
            </a: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83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2007703" y="1679713"/>
            <a:ext cx="84681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Accueil - </a:t>
            </a:r>
            <a:r>
              <a:rPr lang="fr-FR" sz="2000" i="1" dirty="0" smtClean="0"/>
              <a:t>18h30</a:t>
            </a:r>
          </a:p>
          <a:p>
            <a:r>
              <a:rPr lang="fr-FR" sz="2400" dirty="0"/>
              <a:t>1</a:t>
            </a:r>
            <a:r>
              <a:rPr lang="fr-FR" sz="2400" dirty="0" smtClean="0"/>
              <a:t>- Partage du diagnostic et des enjeux - </a:t>
            </a:r>
            <a:r>
              <a:rPr lang="fr-FR" sz="2000" i="1" dirty="0" smtClean="0"/>
              <a:t>18h40</a:t>
            </a:r>
            <a:endParaRPr lang="fr-FR" sz="2000" i="1" dirty="0"/>
          </a:p>
          <a:p>
            <a:r>
              <a:rPr lang="fr-FR" sz="2400" dirty="0"/>
              <a:t>	</a:t>
            </a:r>
            <a:r>
              <a:rPr lang="fr-FR" sz="1600" dirty="0" smtClean="0"/>
              <a:t>1.1 Qu’est ce qu’un PAT ?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1.2 Le Territoire du PAT 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1.3 Eléments de diagnostic autour de 3 enjeux</a:t>
            </a:r>
          </a:p>
          <a:p>
            <a:r>
              <a:rPr lang="fr-FR" sz="2400" dirty="0"/>
              <a:t>2</a:t>
            </a:r>
            <a:r>
              <a:rPr lang="fr-FR" sz="2400" dirty="0" smtClean="0"/>
              <a:t> - Vos questions et réactions - </a:t>
            </a:r>
            <a:r>
              <a:rPr lang="fr-FR" sz="2000" i="1" dirty="0" smtClean="0"/>
              <a:t>19h</a:t>
            </a:r>
          </a:p>
          <a:p>
            <a:r>
              <a:rPr lang="fr-FR" sz="2400" dirty="0" smtClean="0"/>
              <a:t>3 -  Présentation du travail en sous-groupes - </a:t>
            </a:r>
            <a:r>
              <a:rPr lang="fr-FR" sz="2000" i="1" dirty="0" smtClean="0"/>
              <a:t>19h10</a:t>
            </a:r>
            <a:endParaRPr lang="fr-FR" sz="2000" i="1" dirty="0"/>
          </a:p>
          <a:p>
            <a:endParaRPr lang="fr-FR" sz="2400" dirty="0"/>
          </a:p>
          <a:p>
            <a:r>
              <a:rPr lang="fr-FR" sz="2400" dirty="0" smtClean="0"/>
              <a:t>Atelier : réflexion sur des propositions d’actions -</a:t>
            </a:r>
            <a:r>
              <a:rPr lang="fr-FR" sz="2000" i="1" dirty="0" smtClean="0"/>
              <a:t>19h15</a:t>
            </a:r>
          </a:p>
          <a:p>
            <a:endParaRPr lang="fr-FR" sz="2000" i="1" dirty="0" smtClean="0"/>
          </a:p>
          <a:p>
            <a:r>
              <a:rPr lang="fr-FR" sz="2400" dirty="0" smtClean="0"/>
              <a:t>4 - Restitution - </a:t>
            </a:r>
            <a:r>
              <a:rPr lang="fr-FR" sz="2000" i="1" dirty="0" smtClean="0"/>
              <a:t>20h30</a:t>
            </a:r>
          </a:p>
          <a:p>
            <a:r>
              <a:rPr lang="fr-FR" sz="2400" dirty="0" smtClean="0"/>
              <a:t>5 - Conclusions et présentation des échéances à venir -</a:t>
            </a:r>
            <a:r>
              <a:rPr lang="fr-FR" sz="2000" i="1" dirty="0" smtClean="0"/>
              <a:t>21h00</a:t>
            </a:r>
            <a:endParaRPr lang="fr-FR" sz="2400" dirty="0"/>
          </a:p>
          <a:p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93654" y="2057400"/>
            <a:ext cx="1650026" cy="735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Plénière </a:t>
            </a: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93654" y="4519824"/>
            <a:ext cx="1650026" cy="735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Sous - groupes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50545150_0_23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674" name="Google Shape;674;gd450545150_0_232"/>
          <p:cNvSpPr txBox="1"/>
          <p:nvPr/>
        </p:nvSpPr>
        <p:spPr>
          <a:xfrm>
            <a:off x="0" y="559804"/>
            <a:ext cx="9987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accent2"/>
              </a:buClr>
              <a:buSzPts val="2800"/>
            </a:pP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CONSTRUISEZ </a:t>
            </a:r>
            <a:r>
              <a:rPr lang="fr-FR" sz="28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VOTRE </a:t>
            </a: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STORY-BOARD !  </a:t>
            </a:r>
            <a:endParaRPr sz="2800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588101" y="1266053"/>
            <a:ext cx="5508961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fr-FR" sz="1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</a:t>
            </a:r>
            <a:r>
              <a:rPr lang="fr-FR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Proposer une 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alimentation durable et locale dans la restauration collective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3350" y="1932795"/>
            <a:ext cx="53435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829">
              <a:buClrTx/>
            </a:pP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approvisionnement local et durable pour toutes les cantines du territoire. La restauration collective devient à la fois un débouché pérenne et rémunérateur pour les producteurs locaux, et un lieu de plaisir et d’éducation alimentaire des futurs </a:t>
            </a:r>
            <a:r>
              <a:rPr lang="fr-FR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consommateurs.</a:t>
            </a:r>
            <a:endParaRPr lang="fr-FR" sz="16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44" y="469814"/>
            <a:ext cx="8191204" cy="30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fr-FR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75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4" y="0"/>
            <a:ext cx="10691813" cy="4588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endParaRPr lang="fr-FR" sz="1228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87014"/>
              </p:ext>
            </p:extLst>
          </p:nvPr>
        </p:nvGraphicFramePr>
        <p:xfrm>
          <a:off x="0" y="1665071"/>
          <a:ext cx="10691813" cy="5894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813">
                  <a:extLst>
                    <a:ext uri="{9D8B030D-6E8A-4147-A177-3AD203B41FA5}">
                      <a16:colId xmlns:a16="http://schemas.microsoft.com/office/drawing/2014/main" val="2188937715"/>
                    </a:ext>
                  </a:extLst>
                </a:gridCol>
              </a:tblGrid>
              <a:tr h="194881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PLANCHE DE MISE EN DEBAT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82533"/>
                  </a:ext>
                </a:extLst>
              </a:tr>
              <a:tr h="926394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LISEZ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RÉPONDEZ ENSEMBLE À CES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INDICATIVES POUR VOUS AIDER À ÉTABLIR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peut-il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passer de positif dans les années à venir ? A horizon 2030…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conséquences cela aurait-il sur le territoire ? Pour les producteurs, les habitants, l’environnement, le climat…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principaux obstacles à surmonter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hypothèses vous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semblent les plus plausibles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signaux perceptibles aujourd’hui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vous font penser que le scenario pourrait réellement se concrétiser sur le territoire)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serait la part de responsabilité du PAT dans la réalisation de ce scenario ? Qu’est ce qui pourrait être fait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1533822516"/>
                  </a:ext>
                </a:extLst>
              </a:tr>
              <a:tr h="2889411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CONSTRUISEZ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QUELQUES LIGNES / MOTS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L’ensemble des restaurants collectifs est alimenté à 100% en produits locaux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repas équilibrés et savoureux plaisent à l’ensemble des publics. Le gaspillage alimentaire a nettement diminué grâce à cette alimentation saine, les populations sont en bonne santé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 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approvisionnement a permis le maintien et l’installation d’agriculteurs sur le territoire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L’empreinte carbone de la restauration est neutre. Les enjeux environnementaux ont été pris en compte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Chef.fe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cuisine en restauration collective est devenu un métier attractif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L’économie locale est devenue vertueuse = la Valeur Ajoutée reste sur le territoire </a:t>
                      </a: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62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2" y="34551"/>
            <a:ext cx="1069181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 Proposer une alimentation durable et locale dans la restauration collective</a:t>
            </a:r>
            <a:endParaRPr lang="fr-FR" sz="1600" b="1" kern="1200" dirty="0">
              <a:latin typeface="Century Gothic" panose="020B0502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538870" y="0"/>
            <a:ext cx="1152939" cy="1146899"/>
          </a:xfrm>
          <a:prstGeom prst="ellipse">
            <a:avLst/>
          </a:prstGeom>
          <a:solidFill>
            <a:srgbClr val="CAD8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1</a:t>
            </a:r>
            <a:endParaRPr kumimoji="0" lang="fr-FR" sz="2400" b="0" i="0" u="none" strike="noStrike" cap="none" spc="0" normalizeH="0" baseline="0" dirty="0">
              <a:ln>
                <a:noFill/>
              </a:ln>
              <a:effectLst/>
              <a:uFillTx/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08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-4" y="0"/>
            <a:ext cx="10691813" cy="4588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endParaRPr lang="fr-FR" sz="1228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62849"/>
              </p:ext>
            </p:extLst>
          </p:nvPr>
        </p:nvGraphicFramePr>
        <p:xfrm>
          <a:off x="-1" y="1016815"/>
          <a:ext cx="10691813" cy="6836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134">
                  <a:extLst>
                    <a:ext uri="{9D8B030D-6E8A-4147-A177-3AD203B41FA5}">
                      <a16:colId xmlns:a16="http://schemas.microsoft.com/office/drawing/2014/main" val="2888807071"/>
                    </a:ext>
                  </a:extLst>
                </a:gridCol>
                <a:gridCol w="3590742">
                  <a:extLst>
                    <a:ext uri="{9D8B030D-6E8A-4147-A177-3AD203B41FA5}">
                      <a16:colId xmlns:a16="http://schemas.microsoft.com/office/drawing/2014/main" val="641340070"/>
                    </a:ext>
                  </a:extLst>
                </a:gridCol>
                <a:gridCol w="3463937">
                  <a:extLst>
                    <a:ext uri="{9D8B030D-6E8A-4147-A177-3AD203B41FA5}">
                      <a16:colId xmlns:a16="http://schemas.microsoft.com/office/drawing/2014/main" val="119511211"/>
                    </a:ext>
                  </a:extLst>
                </a:gridCol>
              </a:tblGrid>
              <a:tr h="432738"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i="1" dirty="0"/>
                        <a:t>3. POUR PERMETTRE LA RÉALISATION DE VOTRE SCÉNARIO OPTIMISTE, DEFINISSEZ</a:t>
                      </a:r>
                      <a:r>
                        <a:rPr lang="fr-FR" sz="1200" b="1" i="1" baseline="0" dirty="0"/>
                        <a:t> </a:t>
                      </a:r>
                      <a:r>
                        <a:rPr lang="fr-FR" sz="1200" b="1" i="1" dirty="0"/>
                        <a:t>ENSEMBLE </a:t>
                      </a:r>
                      <a:endParaRPr lang="fr-FR" sz="1200" b="1" i="1" dirty="0" smtClean="0"/>
                    </a:p>
                    <a:p>
                      <a:pPr algn="l"/>
                      <a:r>
                        <a:rPr lang="fr-FR" sz="1200" b="1" i="1" dirty="0" smtClean="0"/>
                        <a:t>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 OBJECTIFS OPÉRATIONNELS </a:t>
                      </a:r>
                      <a:r>
                        <a:rPr lang="fr-FR" sz="1200" b="1" i="1" dirty="0"/>
                        <a:t>À ATTEINDRE DANS LE CADRE DU PAT : </a:t>
                      </a: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0604"/>
                  </a:ext>
                </a:extLst>
              </a:tr>
              <a:tr h="98037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: 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Outils logistiques et de transformation (conserverie)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Organiser la production en fonction de la demande et de l’offre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Former et sensibiliser les agents, salariés, convives sur une alimentation durable et locale 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777"/>
                  </a:ext>
                </a:extLst>
              </a:tr>
              <a:tr h="432738">
                <a:tc gridSpan="3"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/>
                        <a:t>4. POUR PERMETTRE LA RÉALISATION DE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CHAQUE OBJECTIF OPERATIONNEL</a:t>
                      </a:r>
                      <a:r>
                        <a:rPr lang="fr-FR" sz="1200" b="1" i="1" dirty="0"/>
                        <a:t>, IDENTIFIEZ  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</a:rPr>
                        <a:t> CHANTIERS PRIORITAIRES </a:t>
                      </a:r>
                      <a:r>
                        <a:rPr lang="fr-FR" sz="1200" b="1" i="1" baseline="0" dirty="0"/>
                        <a:t>A METTRE EN ŒUVRE DANS LE CADRE DU PAT : </a:t>
                      </a:r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30705"/>
                  </a:ext>
                </a:extLst>
              </a:tr>
              <a:tr h="112058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Réduire les points de livraison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Lister des produits que l’on peut produire sur le territoire (en lien avec la demande)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Développer des formations (les faire connaitre)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Quantifier le gaspillage et l’analyser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76794"/>
                  </a:ext>
                </a:extLst>
              </a:tr>
              <a:tr h="1497514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Mettre en place un nombre adapté de conserveries et d’ateliers de transformation en collaboration avec l’ensemble des territoires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Contractualisation pour sécuriser les revenus et + de concertation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Entente pour éviter les surproductions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Education aux goûts et à la découverte de nouvelles saveurs (organiser des visites, des rencontres…)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0157"/>
                  </a:ext>
                </a:extLst>
              </a:tr>
              <a:tr h="1468676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Développer les outils de transformation pour la filière viande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Développer de nouvelles filières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pratiques vertueuses à la maison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Organiser des concours (lutte 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contre le gaspillage) </a:t>
                      </a:r>
                      <a:endParaRPr lang="fr-F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41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2" y="0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 Proposer une alimentation durable et locale dans la restauration collective</a:t>
            </a:r>
            <a:endParaRPr lang="fr-FR" b="1" kern="1200" dirty="0">
              <a:latin typeface="Century Gothic" panose="020B0502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538870" y="0"/>
            <a:ext cx="1152939" cy="1146899"/>
          </a:xfrm>
          <a:prstGeom prst="ellipse">
            <a:avLst/>
          </a:prstGeom>
          <a:solidFill>
            <a:srgbClr val="CAD8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1</a:t>
            </a:r>
            <a:endParaRPr kumimoji="0" lang="fr-FR" sz="2400" b="0" i="0" u="none" strike="noStrike" cap="none" spc="0" normalizeH="0" baseline="0" dirty="0">
              <a:ln>
                <a:noFill/>
              </a:ln>
              <a:effectLst/>
              <a:uFillTx/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07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10691813" cy="647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r>
              <a:rPr lang="fr-FR" sz="1228" i="1" kern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41605"/>
              </p:ext>
            </p:extLst>
          </p:nvPr>
        </p:nvGraphicFramePr>
        <p:xfrm>
          <a:off x="-1" y="827970"/>
          <a:ext cx="10691813" cy="7016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813">
                  <a:extLst>
                    <a:ext uri="{9D8B030D-6E8A-4147-A177-3AD203B41FA5}">
                      <a16:colId xmlns:a16="http://schemas.microsoft.com/office/drawing/2014/main" val="2188937715"/>
                    </a:ext>
                  </a:extLst>
                </a:gridCol>
              </a:tblGrid>
              <a:tr h="272002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PLANCHE DE MISE EN DEBAT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82533"/>
                  </a:ext>
                </a:extLst>
              </a:tr>
              <a:tr h="3818300">
                <a:tc>
                  <a:txBody>
                    <a:bodyPr/>
                    <a:lstStyle/>
                    <a:p>
                      <a:pPr marL="228600" marR="0" lvl="0" indent="-22860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FR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LISEZ</a:t>
                      </a:r>
                      <a:r>
                        <a:rPr lang="fr-FR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RÉPONDEZ ENSEMBLE À CES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INDICATIVES POUR VOUS AIDER À ÉTABLIR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VOTRE </a:t>
                      </a:r>
                      <a:endParaRPr lang="fr-FR" sz="1200" b="1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peut-il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passer de positif dans les années à venir ? A horizon 2030…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des repas composés de 100% d’aliments produits dans les départements (hors production exotiques)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conséquences cela aurait-il sur le territoire ? Pour les producteurs, les habitants, l’environnement, le climat…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habitants pourront vivre confortablement, éduquer au goût les enfants, il y aura une hausse de la consommation de produits locaux &lt;80km. Un bien-être animal, tout le monde est en bio, eau n’est plus à traiter sauf au chlore, économies, sol </a:t>
                      </a:r>
                      <a:r>
                        <a:rPr lang="fr-FR" sz="12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</a:t>
                      </a:r>
                      <a:r>
                        <a:rPr lang="fr-F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riches, indicateur carbone plus faible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principaux obstacles à surmonter ? </a:t>
                      </a:r>
                      <a:r>
                        <a:rPr lang="fr-F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Ceux d’ordre financier, politique, la main mise sur le bio, la logistique, le cours des marchés mondiaux </a:t>
                      </a: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hypothèses vous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semblent les plus plausibles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signaux perceptibles aujourd’hui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vous font penser que le scenario pourrait réellement se concrétiser sur le territoire)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unités de transformation en projet                   - Beaucoup plus de volonté des consommateurs </a:t>
                      </a:r>
                    </a:p>
                    <a:p>
                      <a:pPr marL="171450" marR="0" lvl="0" indent="-171450" algn="l" defTabSz="3619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collectivités regroupées par PAT                     - Les financements à tous les niveaux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Croissance continue de l’agriculture bio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serait la part de responsabilité du PAT dans la réalisation de ce scenario ? Qu’est ce qui pourrait être fait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22516"/>
                  </a:ext>
                </a:extLst>
              </a:tr>
              <a:tr h="2641403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CONSTRUISEZ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QUELQUES LIGNES / MOTS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des repas sont composés d’aliments et de produits &lt; 70km (hors production exotiques)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producteurs travaillent en collectif autour des problématiques de transformation et d’approvisionnement (ENTRAIDE)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bénéficiaires de la restauration collective 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enfants = goût éduqué, habitudes transformées, continuité à la maison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à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Personnes âgées = moins de dénutrition, allongement de la durée de vie en </a:t>
                      </a:r>
                      <a:r>
                        <a:rPr lang="fr-FR" sz="1200" i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bonne santé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à"/>
                      </a:pPr>
                      <a:r>
                        <a:rPr lang="fr-FR" sz="1200" i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Travailleurs = meilleure santé, bien-être au travail, changement des habitudes, continuité à la maison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à"/>
                      </a:pPr>
                      <a:endParaRPr lang="fr-FR" sz="1200" i="1" u="none" baseline="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Environnement préservé par une agriculture neutre portée par un cahier des charges </a:t>
                      </a:r>
                      <a:r>
                        <a:rPr lang="fr-FR" sz="1200" i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plus </a:t>
                      </a:r>
                      <a:r>
                        <a:rPr lang="fr-FR" sz="1200" i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poussé par celui d’AB (BFE par exemple)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Des sols plus riches, un retraitement de l’eau non nécessaire (sauf chlore), qualité de l’air (baisse des </a:t>
                      </a:r>
                      <a:r>
                        <a:rPr lang="fr-FR" sz="1200" i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pathologies </a:t>
                      </a:r>
                      <a:r>
                        <a:rPr lang="fr-FR" sz="1200" i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respiratoires), indicateur carbone bas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Economie locale dynamique (nouvelles installations, emplois de qualité rémunérateurs non délocalisables) et agriculture locale diversifiée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MEILLEURE QUALITE DE VIE, BIENVEILLANCE et échanges </a:t>
                      </a:r>
                      <a:r>
                        <a:rPr lang="fr-FR" sz="1200" i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collaboratifs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62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 Proposer une alimentation durable et locale dans la restauration collective</a:t>
            </a:r>
            <a:endParaRPr lang="fr-FR" b="1" kern="1200" dirty="0">
              <a:latin typeface="Century Gothic" panose="020B0502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464040" y="15561"/>
            <a:ext cx="1227772" cy="1154971"/>
          </a:xfrm>
          <a:prstGeom prst="ellipse">
            <a:avLst/>
          </a:prstGeom>
          <a:solidFill>
            <a:srgbClr val="20A2C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2</a:t>
            </a:r>
            <a:endParaRPr kumimoji="0" lang="fr-FR" sz="2400" b="0" i="0" u="none" strike="noStrike" cap="none" spc="0" normalizeH="0" baseline="0" dirty="0">
              <a:ln>
                <a:noFill/>
              </a:ln>
              <a:effectLst/>
              <a:uFillTx/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545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10691813" cy="647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r>
              <a:rPr lang="fr-FR" sz="1228" i="1" kern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67118"/>
              </p:ext>
            </p:extLst>
          </p:nvPr>
        </p:nvGraphicFramePr>
        <p:xfrm>
          <a:off x="-1" y="1016815"/>
          <a:ext cx="10691813" cy="6542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134">
                  <a:extLst>
                    <a:ext uri="{9D8B030D-6E8A-4147-A177-3AD203B41FA5}">
                      <a16:colId xmlns:a16="http://schemas.microsoft.com/office/drawing/2014/main" val="2888807071"/>
                    </a:ext>
                  </a:extLst>
                </a:gridCol>
                <a:gridCol w="3590742">
                  <a:extLst>
                    <a:ext uri="{9D8B030D-6E8A-4147-A177-3AD203B41FA5}">
                      <a16:colId xmlns:a16="http://schemas.microsoft.com/office/drawing/2014/main" val="641340070"/>
                    </a:ext>
                  </a:extLst>
                </a:gridCol>
                <a:gridCol w="3463937">
                  <a:extLst>
                    <a:ext uri="{9D8B030D-6E8A-4147-A177-3AD203B41FA5}">
                      <a16:colId xmlns:a16="http://schemas.microsoft.com/office/drawing/2014/main" val="119511211"/>
                    </a:ext>
                  </a:extLst>
                </a:gridCol>
              </a:tblGrid>
              <a:tr h="454704"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i="1" dirty="0"/>
                        <a:t>3. POUR PERMETTRE LA RÉALISATION DE VOTRE SCÉNARIO OPTIMISTE, DEFINISSEZ</a:t>
                      </a:r>
                      <a:r>
                        <a:rPr lang="fr-FR" sz="1200" b="1" i="1" baseline="0" dirty="0"/>
                        <a:t> </a:t>
                      </a:r>
                      <a:r>
                        <a:rPr lang="fr-FR" sz="1200" b="1" i="1" dirty="0"/>
                        <a:t>ENSEMBLE </a:t>
                      </a:r>
                      <a:endParaRPr lang="fr-FR" sz="1200" b="1" i="1" dirty="0" smtClean="0"/>
                    </a:p>
                    <a:p>
                      <a:pPr algn="l"/>
                      <a:r>
                        <a:rPr lang="fr-FR" sz="1200" b="1" i="1" dirty="0" smtClean="0"/>
                        <a:t>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 OBJECTIFS OPÉRATIONNELS </a:t>
                      </a:r>
                      <a:r>
                        <a:rPr lang="fr-FR" sz="1200" b="1" i="1" dirty="0"/>
                        <a:t>À ATTEINDRE DANS LE CADRE DU PAT : </a:t>
                      </a: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0604"/>
                  </a:ext>
                </a:extLst>
              </a:tr>
              <a:tr h="1285803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: 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Structuration production (offre) 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Structuration transformation logistique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Structurer la demande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777"/>
                  </a:ext>
                </a:extLst>
              </a:tr>
              <a:tr h="454704">
                <a:tc gridSpan="3"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/>
                        <a:t>4. POUR PERMETTRE LA RÉALISATION DE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CHAQUE OBJECTIF OPERATIONNEL</a:t>
                      </a:r>
                      <a:r>
                        <a:rPr lang="fr-FR" sz="1200" b="1" i="1" dirty="0"/>
                        <a:t>, IDENTIFIEZ  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</a:rPr>
                        <a:t> CHANTIERS PRIORITAIRES </a:t>
                      </a:r>
                      <a:r>
                        <a:rPr lang="fr-FR" sz="1200" b="1" i="1" baseline="0" dirty="0"/>
                        <a:t>A METTRE EN ŒUVRE DANS LE CADRE DU PAT : </a:t>
                      </a:r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30705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Assurer une plus grande visibilité des producteurs diversifiés ( accès appels d’offres)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Finaliser les projets de transformation locale en cours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Reformaliser les marchés publics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76794"/>
                  </a:ext>
                </a:extLst>
              </a:tr>
              <a:tr h="1573530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Accompagner techniquement, administrativement, financièrement dans l’adhésion au cahier des charges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 à la problématique logistique (plateforme numérique?)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Education/Sensibilisation de la population et des élus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0157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Lutter contre les cours mondiaux </a:t>
                      </a: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Chaque communauté d’agglomération a sa propre unité de transformation et gère sa distribution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Intégrer la restauration collective privée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41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1" y="7458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 Proposer une alimentation durable et locale dans la restauration collective</a:t>
            </a:r>
            <a:endParaRPr lang="fr-FR" b="1" kern="1200" dirty="0">
              <a:latin typeface="Century Gothic" panose="020B0502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464040" y="7458"/>
            <a:ext cx="1227772" cy="1154971"/>
          </a:xfrm>
          <a:prstGeom prst="ellipse">
            <a:avLst/>
          </a:prstGeom>
          <a:solidFill>
            <a:srgbClr val="20A2C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2</a:t>
            </a:r>
            <a:endParaRPr kumimoji="0" lang="fr-FR" sz="2400" b="0" i="0" u="none" strike="noStrike" cap="none" spc="0" normalizeH="0" baseline="0" dirty="0">
              <a:ln>
                <a:noFill/>
              </a:ln>
              <a:effectLst/>
              <a:uFillTx/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6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81478"/>
            <a:ext cx="10691813" cy="647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r>
              <a:rPr lang="fr-FR" sz="1228" i="1" kern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48954"/>
              </p:ext>
            </p:extLst>
          </p:nvPr>
        </p:nvGraphicFramePr>
        <p:xfrm>
          <a:off x="-1" y="827967"/>
          <a:ext cx="10691813" cy="7035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813">
                  <a:extLst>
                    <a:ext uri="{9D8B030D-6E8A-4147-A177-3AD203B41FA5}">
                      <a16:colId xmlns:a16="http://schemas.microsoft.com/office/drawing/2014/main" val="2188937715"/>
                    </a:ext>
                  </a:extLst>
                </a:gridCol>
              </a:tblGrid>
              <a:tr h="478642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PLANCHE DE MISE EN DEBAT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82533"/>
                  </a:ext>
                </a:extLst>
              </a:tr>
              <a:tr h="1604964">
                <a:tc>
                  <a:txBody>
                    <a:bodyPr/>
                    <a:lstStyle/>
                    <a:p>
                      <a:pPr marL="228600" marR="0" lvl="0" indent="-22860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FR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LISEZ</a:t>
                      </a:r>
                      <a:r>
                        <a:rPr lang="fr-FR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RÉPONDEZ ENSEMBLE À CES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INDICATIVES POUR VOUS AIDER À ÉTABLIR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200" b="1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peut-il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passer de positif dans les années à venir ? A horizon 2030…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conséquences cela aurait-il sur le territoire ? Pour les producteurs, les habitants, l’environnement, le climat…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principaux obstacles à surmonter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hypothèses vous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semblent les plus plausibles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signaux perceptibles aujourd’hui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vous font penser que le scenario pourrait réellement se concrétiser sur le territoire)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serait la part de responsabilité du PAT dans la réalisation de ce scenario ? Qu’est ce qui pourrait être fait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22516"/>
                  </a:ext>
                </a:extLst>
              </a:tr>
              <a:tr h="4648101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CONSTRUISEZ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QUELQUES LIGNES / MOTS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Problèmes logistiques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grossistes achètent aux producteurs locaux                    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logistique assurée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                                                                                                   achat à des prix équitables 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Création d’une structure d’insertion partagée pour assumer le logistique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fr-FR" sz="1200" b="0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Open Sans"/>
                        </a:rPr>
                        <a:t>es </a:t>
                      </a:r>
                      <a:r>
                        <a:rPr lang="fr-FR" sz="1200" b="0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Open Sans"/>
                        </a:rPr>
                        <a:t>enfants sont intéressés par le goût et la qualité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="0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Open Sans"/>
                        </a:rPr>
                        <a:t>Atelier de transformation –&gt; </a:t>
                      </a:r>
                      <a:r>
                        <a:rPr lang="fr-FR" sz="1200" b="0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Open Sans"/>
                        </a:rPr>
                        <a:t>épluchage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62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 Proposer une alimentation durable et locale dans la restauration collective</a:t>
            </a:r>
            <a:endParaRPr lang="fr-FR" b="1" kern="1200" dirty="0">
              <a:latin typeface="Century Gothic" panose="020B0502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464040" y="-10855"/>
            <a:ext cx="1227772" cy="1154971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3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74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81478"/>
            <a:ext cx="10691813" cy="647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829">
              <a:buClrTx/>
            </a:pPr>
            <a:r>
              <a:rPr lang="fr-FR" sz="1228" i="1" kern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37511"/>
              </p:ext>
            </p:extLst>
          </p:nvPr>
        </p:nvGraphicFramePr>
        <p:xfrm>
          <a:off x="-1" y="1016816"/>
          <a:ext cx="10691813" cy="6723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134">
                  <a:extLst>
                    <a:ext uri="{9D8B030D-6E8A-4147-A177-3AD203B41FA5}">
                      <a16:colId xmlns:a16="http://schemas.microsoft.com/office/drawing/2014/main" val="2888807071"/>
                    </a:ext>
                  </a:extLst>
                </a:gridCol>
                <a:gridCol w="3590742">
                  <a:extLst>
                    <a:ext uri="{9D8B030D-6E8A-4147-A177-3AD203B41FA5}">
                      <a16:colId xmlns:a16="http://schemas.microsoft.com/office/drawing/2014/main" val="641340070"/>
                    </a:ext>
                  </a:extLst>
                </a:gridCol>
                <a:gridCol w="3463937">
                  <a:extLst>
                    <a:ext uri="{9D8B030D-6E8A-4147-A177-3AD203B41FA5}">
                      <a16:colId xmlns:a16="http://schemas.microsoft.com/office/drawing/2014/main" val="119511211"/>
                    </a:ext>
                  </a:extLst>
                </a:gridCol>
              </a:tblGrid>
              <a:tr h="430859"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i="1" dirty="0"/>
                        <a:t>3. POUR PERMETTRE LA RÉALISATION DE VOTRE SCÉNARIO OPTIMISTE, DEFINISSEZ</a:t>
                      </a:r>
                      <a:r>
                        <a:rPr lang="fr-FR" sz="1200" b="1" i="1" baseline="0" dirty="0"/>
                        <a:t> </a:t>
                      </a:r>
                      <a:r>
                        <a:rPr lang="fr-FR" sz="1200" b="1" i="1" dirty="0"/>
                        <a:t>ENSEMBLE </a:t>
                      </a:r>
                      <a:endParaRPr lang="fr-FR" sz="1200" b="1" i="1" dirty="0" smtClean="0"/>
                    </a:p>
                    <a:p>
                      <a:pPr algn="l"/>
                      <a:r>
                        <a:rPr lang="fr-FR" sz="1200" b="1" i="1" dirty="0" smtClean="0"/>
                        <a:t>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 OBJECTIFS OPÉRATIONNELS </a:t>
                      </a:r>
                      <a:r>
                        <a:rPr lang="fr-FR" sz="1200" b="1" i="1" dirty="0"/>
                        <a:t>À ATTEINDRE DANS LE CADRE DU PAT : </a:t>
                      </a: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0604"/>
                  </a:ext>
                </a:extLst>
              </a:tr>
              <a:tr h="1491012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: </a:t>
                      </a:r>
                    </a:p>
                    <a:p>
                      <a:pPr algn="l"/>
                      <a:endParaRPr lang="fr-FR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Logistique : </a:t>
                      </a:r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Trouver le modèle logistique qui </a:t>
                      </a:r>
                    </a:p>
                    <a:p>
                      <a:pPr algn="l"/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12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permette </a:t>
                      </a:r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 producteurs de livrer tous les </a:t>
                      </a:r>
                      <a:r>
                        <a:rPr lang="fr-FR" sz="12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résidents </a:t>
                      </a:r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 les jours </a:t>
                      </a:r>
                    </a:p>
                    <a:p>
                      <a:pPr algn="l"/>
                      <a:endParaRPr lang="fr-FR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12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permette </a:t>
                      </a:r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 acheteurs de simplifier l’approvisionnement et de maitriser les prix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: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Pédagogie : </a:t>
                      </a:r>
                      <a:r>
                        <a:rPr lang="fr-FR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Convaincre tous les acteurs de l’intérêt du besoin de diversité et de l’équilibre alimentaire </a:t>
                      </a:r>
                      <a:endParaRPr lang="fr-FR" sz="1200" b="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Rapprocher les besoins de la production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777"/>
                  </a:ext>
                </a:extLst>
              </a:tr>
              <a:tr h="430859">
                <a:tc gridSpan="3"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/>
                        <a:t>4. POUR PERMETTRE LA RÉALISATION DE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CHAQUE OBJECTIF OPERATIONNEL</a:t>
                      </a:r>
                      <a:r>
                        <a:rPr lang="fr-FR" sz="1200" b="1" i="1" dirty="0"/>
                        <a:t>, IDENTIFIEZ  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</a:rPr>
                        <a:t> CHANTIERS PRIORITAIRES </a:t>
                      </a:r>
                      <a:r>
                        <a:rPr lang="fr-FR" sz="1200" b="1" i="1" baseline="0" dirty="0"/>
                        <a:t>A METTRE EN ŒUVRE DANS LE CADRE DU PAT : </a:t>
                      </a:r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30705"/>
                  </a:ext>
                </a:extLst>
              </a:tr>
              <a:tr h="1491012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des solutions existantes 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Limiter les points de livraison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Concours de cuisine entre les professionnels de la cuisine et les producteurs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Ateliers de cuisine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Conseils de producteurs </a:t>
                      </a: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des producteurs et de la restauration collective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76794"/>
                  </a:ext>
                </a:extLst>
              </a:tr>
              <a:tr h="1384799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Expérimenter les livraisons partagées par une entreprise d’insertion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des producteurs avec les convives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Continuer à créer des marchés adaptés aux producteurs locaux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0157"/>
                  </a:ext>
                </a:extLst>
              </a:tr>
              <a:tr h="1314320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41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1" y="7458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1 : Proposer une alimentation durable et locale dans la restauration collective</a:t>
            </a:r>
            <a:endParaRPr lang="fr-FR" b="1" kern="1200" dirty="0">
              <a:latin typeface="Century Gothic" panose="020B0502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464040" y="0"/>
            <a:ext cx="1227772" cy="1154971"/>
          </a:xfrm>
          <a:prstGeom prst="ellipse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2820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50545150_0_23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sp>
        <p:nvSpPr>
          <p:cNvPr id="674" name="Google Shape;674;gd450545150_0_232"/>
          <p:cNvSpPr txBox="1"/>
          <p:nvPr/>
        </p:nvSpPr>
        <p:spPr>
          <a:xfrm>
            <a:off x="0" y="559804"/>
            <a:ext cx="9987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accent2"/>
              </a:buClr>
              <a:buSzPts val="2800"/>
            </a:pP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CONSTRUISEZ </a:t>
            </a:r>
            <a:r>
              <a:rPr lang="fr-FR" sz="28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VOTRE </a:t>
            </a: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STORY-BOARD !  </a:t>
            </a:r>
            <a:endParaRPr sz="2800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44" y="469814"/>
            <a:ext cx="8191204" cy="30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fr-FR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/>
          <p:cNvSpPr txBox="1"/>
          <p:nvPr/>
        </p:nvSpPr>
        <p:spPr>
          <a:xfrm>
            <a:off x="2588101" y="3379194"/>
            <a:ext cx="5508962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defRPr sz="180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b="1" dirty="0" smtClean="0">
                <a:solidFill>
                  <a:schemeClr val="tx1"/>
                </a:solidFill>
              </a:rPr>
              <a:t>Enjeu 2 : </a:t>
            </a:r>
            <a:r>
              <a:rPr lang="fr-FR" dirty="0" smtClean="0">
                <a:solidFill>
                  <a:schemeClr val="tx1"/>
                </a:solidFill>
              </a:rPr>
              <a:t>Rendre les produits locaux plus accessibles pour les habitants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3350" y="4036673"/>
            <a:ext cx="53435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829">
              <a:buClrTx/>
            </a:pP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meilleur visibilité, des filières restructurées, des solutions logistiques et un système de distribution adaptés pour faciliter la rencontre entre l’offre et la demande locale. </a:t>
            </a:r>
            <a:endParaRPr lang="fr-FR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65881"/>
              </p:ext>
            </p:extLst>
          </p:nvPr>
        </p:nvGraphicFramePr>
        <p:xfrm>
          <a:off x="-1" y="827967"/>
          <a:ext cx="10691813" cy="7035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813">
                  <a:extLst>
                    <a:ext uri="{9D8B030D-6E8A-4147-A177-3AD203B41FA5}">
                      <a16:colId xmlns:a16="http://schemas.microsoft.com/office/drawing/2014/main" val="2188937715"/>
                    </a:ext>
                  </a:extLst>
                </a:gridCol>
              </a:tblGrid>
              <a:tr h="478642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PLANCHE DE MISE EN DEBAT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82533"/>
                  </a:ext>
                </a:extLst>
              </a:tr>
              <a:tr h="1604964">
                <a:tc>
                  <a:txBody>
                    <a:bodyPr/>
                    <a:lstStyle/>
                    <a:p>
                      <a:pPr marL="228600" marR="0" lvl="0" indent="-22860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fr-FR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LISEZ</a:t>
                      </a:r>
                      <a:r>
                        <a:rPr lang="fr-FR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RÉPONDEZ ENSEMBLE À CES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INDICATIVES POUR VOUS AIDER À ÉTABLIR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200" b="1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peut-il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passer de positif dans les années à venir ? A horizon 2030…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conséquences cela aurait-il sur le territoire ? Pour les producteurs, les habitants, l’environnement, le climat…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principaux obstacles à surmonter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hypothèses vous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semblent les plus plausibles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signaux perceptibles aujourd’hui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vous font penser que le scenario pourrait réellement se concrétiser sur le territoire)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serait la part de responsabilité du PAT dans la réalisation de ce scenario ? Qu’est ce qui pourrait être fait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22516"/>
                  </a:ext>
                </a:extLst>
              </a:tr>
              <a:tr h="4648101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CONSTRUISEZ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QUELQUES LIGNES / MOTS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consommateurs connaissent les producteurs dans leur diversité et font la démarche d’aller s’approvisionner dans des lieux d’achat identifiés. Les consommateurs trouvent à proximité de chez eux des moyens pour trouver des produits locaux, en adéquation avec leurs contraintes du quotidien : marché local, outil numérique, drive, AMAP, livraison à domicile…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producteurs, collectivités et consommateurs ont développé ensemble différents outils pour proposer 1 offre diversifiée.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terres agricoles ont été préservées de l’urbanisation, les pratiques agroécologiques se développent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consommateurs sont sensibles à la saisonnalité, ils connaissent l’agriculture locale et sont respectueux des acteurs locaux.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maires pourraient relayer une information auprès de leurs concitoyens via bulletin municipale et site internet des communes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de l’augmentation des coûts énergétiques ? Si retour du télétravail, quels impacts sur les modes de consommation ? Exemple lors du confinement beaucoup </a:t>
                      </a:r>
                      <a:r>
                        <a:rPr lang="fr-FR" sz="12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fr-FR" sz="1200" i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monde 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les marchés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les consommateurs connaissent les producteurs, ils seront plus motivés pour faire des « efforts » et changer leurs pratiques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62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2 : Rendre les produits locaux plus accessibles pour les habitants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82602"/>
            <a:ext cx="10691813" cy="269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464041" y="-10855"/>
            <a:ext cx="1227772" cy="1154971"/>
          </a:xfrm>
          <a:prstGeom prst="ellipse">
            <a:avLst/>
          </a:prstGeom>
          <a:solidFill>
            <a:srgbClr val="F6AE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</a:t>
            </a:r>
            <a:r>
              <a:rPr lang="fr-FR" sz="2400" dirty="0" smtClean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4</a:t>
            </a:r>
            <a:endParaRPr lang="fr-FR" sz="2400" dirty="0">
              <a:solidFill>
                <a:schemeClr val="bg1"/>
              </a:solidFill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62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159461"/>
            <a:ext cx="10691813" cy="269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73718"/>
              </p:ext>
            </p:extLst>
          </p:nvPr>
        </p:nvGraphicFramePr>
        <p:xfrm>
          <a:off x="-1" y="1016815"/>
          <a:ext cx="10691813" cy="6617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134">
                  <a:extLst>
                    <a:ext uri="{9D8B030D-6E8A-4147-A177-3AD203B41FA5}">
                      <a16:colId xmlns:a16="http://schemas.microsoft.com/office/drawing/2014/main" val="2888807071"/>
                    </a:ext>
                  </a:extLst>
                </a:gridCol>
                <a:gridCol w="3590742">
                  <a:extLst>
                    <a:ext uri="{9D8B030D-6E8A-4147-A177-3AD203B41FA5}">
                      <a16:colId xmlns:a16="http://schemas.microsoft.com/office/drawing/2014/main" val="641340070"/>
                    </a:ext>
                  </a:extLst>
                </a:gridCol>
                <a:gridCol w="3463937">
                  <a:extLst>
                    <a:ext uri="{9D8B030D-6E8A-4147-A177-3AD203B41FA5}">
                      <a16:colId xmlns:a16="http://schemas.microsoft.com/office/drawing/2014/main" val="119511211"/>
                    </a:ext>
                  </a:extLst>
                </a:gridCol>
              </a:tblGrid>
              <a:tr h="454704"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i="1" dirty="0"/>
                        <a:t>3. POUR PERMETTRE LA RÉALISATION DE VOTRE SCÉNARIO OPTIMISTE, DEFINISSEZ</a:t>
                      </a:r>
                      <a:r>
                        <a:rPr lang="fr-FR" sz="1200" b="1" i="1" baseline="0" dirty="0"/>
                        <a:t> </a:t>
                      </a:r>
                      <a:r>
                        <a:rPr lang="fr-FR" sz="1200" b="1" i="1" dirty="0"/>
                        <a:t>ENSEMBLE </a:t>
                      </a:r>
                      <a:endParaRPr lang="fr-FR" sz="1200" b="1" i="1" dirty="0" smtClean="0"/>
                    </a:p>
                    <a:p>
                      <a:pPr algn="l"/>
                      <a:r>
                        <a:rPr lang="fr-FR" sz="1200" b="1" i="1" dirty="0" smtClean="0"/>
                        <a:t>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 OBJECTIFS OPÉRATIONNELS </a:t>
                      </a:r>
                      <a:r>
                        <a:rPr lang="fr-FR" sz="1200" b="1" i="1" dirty="0"/>
                        <a:t>À ATTEINDRE DANS LE CADRE DU PAT : </a:t>
                      </a: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0604"/>
                  </a:ext>
                </a:extLst>
              </a:tr>
              <a:tr h="1285803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: 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Développer et faire connaître au plus grand nombre les outils pour être locaux (Manger17 – Guide des producteurs, marchés, Drive, casiers…)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Sensibiliser, toucher les gens, pour les amener à transformer leurs comportements d’achat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Faire se rencontrer agriculteurs et citoyens</a:t>
                      </a: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Assurer la pérennité des terres agricoles et la transmission des exploitations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777"/>
                  </a:ext>
                </a:extLst>
              </a:tr>
              <a:tr h="454704">
                <a:tc gridSpan="3"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/>
                        <a:t>4. POUR PERMETTRE LA RÉALISATION DE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CHAQUE OBJECTIF OPERATIONNEL</a:t>
                      </a:r>
                      <a:r>
                        <a:rPr lang="fr-FR" sz="1200" b="1" i="1" dirty="0"/>
                        <a:t>, IDENTIFIEZ  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</a:rPr>
                        <a:t> CHANTIERS PRIORITAIRES </a:t>
                      </a:r>
                      <a:r>
                        <a:rPr lang="fr-FR" sz="1200" b="1" i="1" baseline="0" dirty="0"/>
                        <a:t>A METTRE EN ŒUVRE DANS LE CADRE DU PAT : </a:t>
                      </a:r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30705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d’information des citoyens par les maires sur les outils existants (d’échelles + large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Rencontres festives, repas fermiers, 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musicaux,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soirées à thème…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Stocker des terres (Terres de Lien, SAFER) pour faciliter l’installation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76794"/>
                  </a:ext>
                </a:extLst>
              </a:tr>
              <a:tr h="1573530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pédagogiques dans les écoles, intergénérationnelles, participatives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Développer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des offres de livraison sur le lieu de travail / entreprises – casiers de dépôt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Travaillez vers les jeunes, en particulier les lycées agricoles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0157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Organiser des chantiers participatifs citoyens     (planter des haies, potagers…)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417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2 : Rendre les produits locaux plus accessibles pour les habitants </a:t>
            </a:r>
          </a:p>
        </p:txBody>
      </p:sp>
      <p:sp>
        <p:nvSpPr>
          <p:cNvPr id="6" name="Ellipse 5"/>
          <p:cNvSpPr/>
          <p:nvPr/>
        </p:nvSpPr>
        <p:spPr>
          <a:xfrm>
            <a:off x="9464040" y="-2483"/>
            <a:ext cx="1227772" cy="1154971"/>
          </a:xfrm>
          <a:prstGeom prst="ellipse">
            <a:avLst/>
          </a:prstGeom>
          <a:solidFill>
            <a:srgbClr val="F6AE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</a:t>
            </a:r>
            <a:r>
              <a:rPr lang="fr-FR" sz="2400" dirty="0" smtClean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4</a:t>
            </a:r>
            <a:endParaRPr lang="fr-FR" sz="2400" dirty="0">
              <a:solidFill>
                <a:schemeClr val="bg1"/>
              </a:solidFill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70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sp>
        <p:nvSpPr>
          <p:cNvPr id="3" name="Google Shape;84;p3"/>
          <p:cNvSpPr txBox="1"/>
          <p:nvPr/>
        </p:nvSpPr>
        <p:spPr>
          <a:xfrm>
            <a:off x="3296616" y="3535177"/>
            <a:ext cx="5346221" cy="175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et enjeux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Google Shape;732;p21"/>
          <p:cNvSpPr txBox="1"/>
          <p:nvPr/>
        </p:nvSpPr>
        <p:spPr>
          <a:xfrm>
            <a:off x="3329682" y="2771725"/>
            <a:ext cx="1584176" cy="64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 smtClean="0">
                <a:solidFill>
                  <a:srgbClr val="E751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40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" name="Google Shape;733;p21"/>
          <p:cNvCxnSpPr/>
          <p:nvPr/>
        </p:nvCxnSpPr>
        <p:spPr>
          <a:xfrm rot="10800000">
            <a:off x="3401690" y="3535177"/>
            <a:ext cx="576064" cy="0"/>
          </a:xfrm>
          <a:prstGeom prst="straightConnector1">
            <a:avLst/>
          </a:prstGeom>
          <a:noFill/>
          <a:ln w="28575" cap="flat" cmpd="sng">
            <a:solidFill>
              <a:srgbClr val="D7DB3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0793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-2" y="281209"/>
            <a:ext cx="10691813" cy="269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98973"/>
              </p:ext>
            </p:extLst>
          </p:nvPr>
        </p:nvGraphicFramePr>
        <p:xfrm>
          <a:off x="-1" y="827967"/>
          <a:ext cx="10691813" cy="6852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813">
                  <a:extLst>
                    <a:ext uri="{9D8B030D-6E8A-4147-A177-3AD203B41FA5}">
                      <a16:colId xmlns:a16="http://schemas.microsoft.com/office/drawing/2014/main" val="2188937715"/>
                    </a:ext>
                  </a:extLst>
                </a:gridCol>
              </a:tblGrid>
              <a:tr h="478642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PLANCHE DE MISE EN DEBAT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82533"/>
                  </a:ext>
                </a:extLst>
              </a:tr>
              <a:tr h="1604964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LISEZ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RÉPONDEZ ENSEMBLE À CES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INDICATIVES POUR VOUS AIDER À ÉTABLIR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peut-il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passer de positif dans les années à venir ? A horizon 2030…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conséquences cela aurait-il sur le territoire ? Pour les producteurs, les habitants, l’environnement, le climat…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principaux obstacles à surmonter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hypothèses vous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semblent les plus plausibles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signaux perceptibles aujourd’hui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vous font penser que le scenario pourrait réellement se concrétiser sur le territoire)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serait la part de responsabilité du PAT dans la réalisation de ce scenario ? Qu’est ce qui pourrait être fait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22516"/>
                  </a:ext>
                </a:extLst>
              </a:tr>
              <a:tr h="4648101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CONSTRUISEZ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QUELQUES LIGNES / MOTS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</a:t>
                      </a:r>
                      <a:r>
                        <a:rPr lang="fr-FR" sz="1200" i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utopique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les agriculteurs ne vendent pas au-delà de 30km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les habitants aient connaissance d’une référence par produits (pain…)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Faire des marchés du soir réservés aux producteurs locaux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Création de magasin de producteurs supplémentaires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Trouver des produits locaux dans les grandes surfaces avec une rémunération correcte pour les producteurs = 50% des produits issus du département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les enfants connaissent les producteurs fermiers, connaissance du monde agricole = privilégier le contact avec le monde agricole, participer à des activités agricoles, comprendre la valeur du travail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à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Reconnexion des enfants, et donc parents, avec le monde agricole = atelier éducatif dans les écoles = vrai programme éducatif dans le parcours scolaire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à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à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Limiter les importations lointaines = préservation de l’environnement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Reconquête de nos cultures (maraichage), de nos paysages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Retrouver le rythme des saisons en respectant la saisonnalité des cultures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Mettre en place le drive fermier, les commandes en ligne = commander vite, souplement et retrait rapide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Exonération ou réduction du taux de TVA pour les clients en circuit-court ou baisse de cotisation (incitation au respect de l’environnement)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62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2 : Rendre les produits locaux plus accessibles pour les habitants </a:t>
            </a:r>
          </a:p>
        </p:txBody>
      </p:sp>
      <p:sp>
        <p:nvSpPr>
          <p:cNvPr id="8" name="Ellipse 7"/>
          <p:cNvSpPr/>
          <p:nvPr/>
        </p:nvSpPr>
        <p:spPr>
          <a:xfrm>
            <a:off x="9464039" y="-54074"/>
            <a:ext cx="1227772" cy="11549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5</a:t>
            </a:r>
          </a:p>
        </p:txBody>
      </p:sp>
    </p:spTree>
    <p:extLst>
      <p:ext uri="{BB962C8B-B14F-4D97-AF65-F5344CB8AC3E}">
        <p14:creationId xmlns:p14="http://schemas.microsoft.com/office/powerpoint/2010/main" val="11885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2" y="281209"/>
            <a:ext cx="10691813" cy="269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5531"/>
              </p:ext>
            </p:extLst>
          </p:nvPr>
        </p:nvGraphicFramePr>
        <p:xfrm>
          <a:off x="0" y="-173933"/>
          <a:ext cx="10691813" cy="787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1">
                  <a:extLst>
                    <a:ext uri="{9D8B030D-6E8A-4147-A177-3AD203B41FA5}">
                      <a16:colId xmlns:a16="http://schemas.microsoft.com/office/drawing/2014/main" val="2888807071"/>
                    </a:ext>
                  </a:extLst>
                </a:gridCol>
                <a:gridCol w="3303575">
                  <a:extLst>
                    <a:ext uri="{9D8B030D-6E8A-4147-A177-3AD203B41FA5}">
                      <a16:colId xmlns:a16="http://schemas.microsoft.com/office/drawing/2014/main" val="1502318250"/>
                    </a:ext>
                  </a:extLst>
                </a:gridCol>
                <a:gridCol w="3463937">
                  <a:extLst>
                    <a:ext uri="{9D8B030D-6E8A-4147-A177-3AD203B41FA5}">
                      <a16:colId xmlns:a16="http://schemas.microsoft.com/office/drawing/2014/main" val="119511211"/>
                    </a:ext>
                  </a:extLst>
                </a:gridCol>
              </a:tblGrid>
              <a:tr h="456079">
                <a:tc gridSpan="3">
                  <a:txBody>
                    <a:bodyPr/>
                    <a:lstStyle/>
                    <a:p>
                      <a:pPr algn="l"/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0604"/>
                  </a:ext>
                </a:extLst>
              </a:tr>
              <a:tr h="102403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: 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Rapprocher l’offre et la demande adaptée aux comportements de vie des habitants (horaires</a:t>
                      </a:r>
                      <a:r>
                        <a:rPr lang="fr-FR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…)</a:t>
                      </a:r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Accompagner le changement de pratiques alimentaires des consommateurs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Accompagner les producteurs à des pratiques respectueuses de l’environnement, production de saison, des cultures locales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777"/>
                  </a:ext>
                </a:extLst>
              </a:tr>
              <a:tr h="454704">
                <a:tc gridSpan="3"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/>
                        <a:t>4. POUR PERMETTRE LA RÉALISATION DE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CHAQUE OBJECTIF OPERATIONNEL</a:t>
                      </a:r>
                      <a:r>
                        <a:rPr lang="fr-FR" sz="1200" b="1" i="1" dirty="0"/>
                        <a:t>, IDENTIFIEZ  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</a:rPr>
                        <a:t> CHANTIERS PRIORITAIRES </a:t>
                      </a:r>
                      <a:r>
                        <a:rPr lang="fr-FR" sz="1200" b="1" i="1" baseline="0" dirty="0"/>
                        <a:t>A METTRE EN ŒUVRE DANS LE CADRE DU PAT : </a:t>
                      </a:r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30705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Marchés/ nocturnes de producteurs fermiers dans les communes ou sur des sites pertinents en ville (gares, bassin d’emploi type ZAC et écoles après 16h30) = trouver les sites près des lieux de mobilité, passage des habitants 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Pérenniser et intensifier les outils de communication existant. * Ex : guide des producteurs fermiers du pays de 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Saintonge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Romane et son site internet, les visites actives ; semaine du développement durable ; évènement festif avec producteurs fermiers 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 gastronomades à Sautes / signalisation routière déjà en place mais à poursuivre, ciné à la ferme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Campagne d’information sur les produits fermiers = ce que c’est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Faire vivre par l’expérience la production fermière = goûter, sentir, toucher…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76794"/>
                  </a:ext>
                </a:extLst>
              </a:tr>
              <a:tr h="1573530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Producteurs fermiers sur sites numériques formés au numérique pour la vente en ligne et acceptant les moyens de paiement actuels (ticket restaurant, carte bancaire)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Mutualisation de community manager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formation adaptée dans les nouvelles pratiques environnementales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Rapprocher les différents acteurs = centre de formation, grandes surfaces… pour accompagner au mieux les producteurs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0157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Optimiser la chaine logistique pour avoir des prix accessibles des produits fermiers à tous </a:t>
                      </a: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œuvre de façon plus active le programme scolaire lié à la nutrition, la découverte du monde agricole, leur immersion dans le processus de production agricole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Faire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état des lieux des animations et actions existantes pour assurer leur 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pérennité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417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-3" y="-136288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2 : Rendre les produits locaux plus accessibles pour les habitants </a:t>
            </a:r>
          </a:p>
        </p:txBody>
      </p:sp>
      <p:sp>
        <p:nvSpPr>
          <p:cNvPr id="6" name="Ellipse 5"/>
          <p:cNvSpPr/>
          <p:nvPr/>
        </p:nvSpPr>
        <p:spPr>
          <a:xfrm>
            <a:off x="9753600" y="-173933"/>
            <a:ext cx="938210" cy="8825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18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5</a:t>
            </a:r>
          </a:p>
        </p:txBody>
      </p:sp>
    </p:spTree>
    <p:extLst>
      <p:ext uri="{BB962C8B-B14F-4D97-AF65-F5344CB8AC3E}">
        <p14:creationId xmlns:p14="http://schemas.microsoft.com/office/powerpoint/2010/main" val="37399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50545150_0_23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  <p:sp>
        <p:nvSpPr>
          <p:cNvPr id="674" name="Google Shape;674;gd450545150_0_232"/>
          <p:cNvSpPr txBox="1"/>
          <p:nvPr/>
        </p:nvSpPr>
        <p:spPr>
          <a:xfrm>
            <a:off x="0" y="559804"/>
            <a:ext cx="9987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accent2"/>
              </a:buClr>
              <a:buSzPts val="2800"/>
            </a:pP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CONSTRUISEZ </a:t>
            </a:r>
            <a:r>
              <a:rPr lang="fr-FR" sz="28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VOTRE </a:t>
            </a: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STORY-BOARD !  </a:t>
            </a:r>
            <a:endParaRPr sz="2800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44" y="469814"/>
            <a:ext cx="8191204" cy="30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fr-FR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/>
          <p:cNvSpPr txBox="1"/>
          <p:nvPr/>
        </p:nvSpPr>
        <p:spPr>
          <a:xfrm>
            <a:off x="2588100" y="5263289"/>
            <a:ext cx="5508963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defRPr sz="180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b="1" dirty="0" smtClean="0">
                <a:solidFill>
                  <a:schemeClr val="tx1"/>
                </a:solidFill>
              </a:rPr>
              <a:t>Enjeu 3 : </a:t>
            </a:r>
            <a:r>
              <a:rPr lang="fr-FR" dirty="0" smtClean="0">
                <a:solidFill>
                  <a:schemeClr val="tx1"/>
                </a:solidFill>
              </a:rPr>
              <a:t>Lutter </a:t>
            </a:r>
            <a:r>
              <a:rPr lang="fr-FR" dirty="0">
                <a:solidFill>
                  <a:schemeClr val="tx1"/>
                </a:solidFill>
              </a:rPr>
              <a:t>contre la précarité </a:t>
            </a:r>
            <a:r>
              <a:rPr lang="fr-FR" dirty="0" smtClean="0">
                <a:solidFill>
                  <a:schemeClr val="tx1"/>
                </a:solidFill>
              </a:rPr>
              <a:t>alimentaire sur le territoire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3350" y="5915162"/>
            <a:ext cx="53435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829">
              <a:buClrTx/>
            </a:pP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meilleure accessibilité de tous à une alimentation de qualité, des inégalités réduites et de nouvelles solutions d’accompagnement des </a:t>
            </a:r>
            <a:r>
              <a:rPr lang="fr-FR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habitants </a:t>
            </a:r>
            <a:r>
              <a:rPr lang="fr-FR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plus fragiles </a:t>
            </a:r>
            <a:endParaRPr lang="fr-FR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21209"/>
              </p:ext>
            </p:extLst>
          </p:nvPr>
        </p:nvGraphicFramePr>
        <p:xfrm>
          <a:off x="-1" y="827967"/>
          <a:ext cx="10691813" cy="7039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813">
                  <a:extLst>
                    <a:ext uri="{9D8B030D-6E8A-4147-A177-3AD203B41FA5}">
                      <a16:colId xmlns:a16="http://schemas.microsoft.com/office/drawing/2014/main" val="2188937715"/>
                    </a:ext>
                  </a:extLst>
                </a:gridCol>
              </a:tblGrid>
              <a:tr h="478642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PLANCHE DE MISE EN DEBAT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82533"/>
                  </a:ext>
                </a:extLst>
              </a:tr>
              <a:tr h="1604964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LISEZ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RÉPONDEZ ENSEMBLE À CES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INDICATIVES POUR VOUS AIDER À ÉTABLIR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peut-il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passer de positif dans les années à venir ? A horizon 2030…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conséquences cela aurait-il sur le territoire ? Pour les producteurs, les habitants, l’environnement, le climat…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principaux obstacles à surmonter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hypothèses vous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semblent les plus plausibles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signaux perceptibles aujourd’hui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vous font penser que le scenario pourrait réellement se concrétiser sur le territoire)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serait la part de responsabilité du PAT dans la réalisation de ce scenario ? Qu’est ce qui pourrait être fait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22516"/>
                  </a:ext>
                </a:extLst>
              </a:tr>
              <a:tr h="4648101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CONSTRUISEZ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QUELQUES LIGNES / MOTS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Inclure des cours de cuisine dans le temps scolaire, des ateliers cuisine pour les adultes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Savoir cuisiner des produits frais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à disposition des parcelles dans chaque commune avec des maraichers conseillers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communes qui investissent des espaces de production à destination des habitants fragiles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partenariat entre les CCAS et la restauration collective pour redistribuer ce qui n’est pas consommé le jour même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62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3 : Lutter contre précarité alimentaire sur le territoire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96698"/>
            <a:ext cx="10691813" cy="269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464039" y="-54074"/>
            <a:ext cx="1227772" cy="1154971"/>
          </a:xfrm>
          <a:prstGeom prst="ellipse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</a:t>
            </a:r>
            <a:r>
              <a:rPr lang="fr-FR" sz="2400" dirty="0" smtClean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6</a:t>
            </a:r>
            <a:endParaRPr lang="fr-FR" sz="2400" dirty="0">
              <a:solidFill>
                <a:schemeClr val="bg1"/>
              </a:solidFill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79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8873"/>
              </p:ext>
            </p:extLst>
          </p:nvPr>
        </p:nvGraphicFramePr>
        <p:xfrm>
          <a:off x="-1" y="1016815"/>
          <a:ext cx="10691813" cy="6773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134">
                  <a:extLst>
                    <a:ext uri="{9D8B030D-6E8A-4147-A177-3AD203B41FA5}">
                      <a16:colId xmlns:a16="http://schemas.microsoft.com/office/drawing/2014/main" val="2888807071"/>
                    </a:ext>
                  </a:extLst>
                </a:gridCol>
                <a:gridCol w="3590742">
                  <a:extLst>
                    <a:ext uri="{9D8B030D-6E8A-4147-A177-3AD203B41FA5}">
                      <a16:colId xmlns:a16="http://schemas.microsoft.com/office/drawing/2014/main" val="641340070"/>
                    </a:ext>
                  </a:extLst>
                </a:gridCol>
                <a:gridCol w="3463937">
                  <a:extLst>
                    <a:ext uri="{9D8B030D-6E8A-4147-A177-3AD203B41FA5}">
                      <a16:colId xmlns:a16="http://schemas.microsoft.com/office/drawing/2014/main" val="119511211"/>
                    </a:ext>
                  </a:extLst>
                </a:gridCol>
              </a:tblGrid>
              <a:tr h="454704"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i="1" dirty="0"/>
                        <a:t>3. POUR PERMETTRE LA RÉALISATION DE VOTRE SCÉNARIO OPTIMISTE, DEFINISSEZ</a:t>
                      </a:r>
                      <a:r>
                        <a:rPr lang="fr-FR" sz="1200" b="1" i="1" baseline="0" dirty="0"/>
                        <a:t> </a:t>
                      </a:r>
                      <a:r>
                        <a:rPr lang="fr-FR" sz="1200" b="1" i="1" dirty="0"/>
                        <a:t>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 OBJECTIFS OPÉRATIONNELS </a:t>
                      </a:r>
                      <a:r>
                        <a:rPr lang="fr-FR" sz="1200" b="1" i="1" dirty="0"/>
                        <a:t>À ATTEINDRE DANS LE CADRE DU PAT : </a:t>
                      </a: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0604"/>
                  </a:ext>
                </a:extLst>
              </a:tr>
              <a:tr h="1285803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: 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Libérer la terre pour lui redonner sa valeur nourricière (de chaque territoire)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Eduquer la population à savoir s’alimenter (jardiner et cuisiner)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Créer une régie agricole avec une légumerie à destination de la restauration collective et une conserverie pour les publics précaires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777"/>
                  </a:ext>
                </a:extLst>
              </a:tr>
              <a:tr h="454704">
                <a:tc gridSpan="3"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/>
                        <a:t>4. POUR PERMETTRE LA RÉALISATION DE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CHAQUE OBJECTIF OPERATIONNEL</a:t>
                      </a:r>
                      <a:r>
                        <a:rPr lang="fr-FR" sz="1200" b="1" i="1" dirty="0"/>
                        <a:t>, IDENTIFIEZ  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</a:rPr>
                        <a:t> CHANTIERS PRIORITAIRES </a:t>
                      </a:r>
                      <a:r>
                        <a:rPr lang="fr-FR" sz="1200" b="1" i="1" baseline="0" dirty="0"/>
                        <a:t>A METTRE EN ŒUVRE DANS LE CADRE DU PAT : </a:t>
                      </a:r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30705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 les terres sur les territoires dédiés à la production maraichère ou élevage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Développer les ateliers cuisines enfants et adultes et jardinage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les dimensions nécessaires à l’approvisionnement des cantines scolaires et publics précaires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76794"/>
                  </a:ext>
                </a:extLst>
              </a:tr>
              <a:tr h="1573530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Volonté politique </a:t>
                      </a: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Equilibre terrain agricole </a:t>
                      </a: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Terrain habitat et développement économique </a:t>
                      </a: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Rendre la démarche intergénérationnelle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Trouver un terrain et recruter des professionnels et en faire de l’insertion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0157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Légiférer </a:t>
                      </a: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Introduire des cours de cuisines dans les temps de l’éducation nationale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Volonté politique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41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3 : Lutter contre précarité alimentaire sur le territoire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" y="300952"/>
            <a:ext cx="10691813" cy="269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464040" y="-2483"/>
            <a:ext cx="1227772" cy="1154971"/>
          </a:xfrm>
          <a:prstGeom prst="ellipse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</a:t>
            </a:r>
            <a:r>
              <a:rPr lang="fr-FR" sz="2400" dirty="0" smtClean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6</a:t>
            </a:r>
            <a:endParaRPr lang="fr-FR" sz="2400" dirty="0">
              <a:solidFill>
                <a:schemeClr val="bg1"/>
              </a:solidFill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68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2" y="170328"/>
            <a:ext cx="10691813" cy="269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93" tIns="40093" rIns="40093" bIns="40093" numCol="1" spcCol="38100" rtlCol="0" anchor="t">
            <a:spAutoFit/>
          </a:bodyPr>
          <a:lstStyle/>
          <a:p>
            <a:pPr defTabSz="801829">
              <a:buClrTx/>
            </a:pPr>
            <a:endParaRPr lang="fr-FR" sz="1228" i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33243"/>
              </p:ext>
            </p:extLst>
          </p:nvPr>
        </p:nvGraphicFramePr>
        <p:xfrm>
          <a:off x="-1" y="827967"/>
          <a:ext cx="10691813" cy="7039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1813">
                  <a:extLst>
                    <a:ext uri="{9D8B030D-6E8A-4147-A177-3AD203B41FA5}">
                      <a16:colId xmlns:a16="http://schemas.microsoft.com/office/drawing/2014/main" val="2188937715"/>
                    </a:ext>
                  </a:extLst>
                </a:gridCol>
              </a:tblGrid>
              <a:tr h="478642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PLANCHE DE MISE EN DEBAT</a:t>
                      </a:r>
                      <a:endParaRPr lang="fr-FR" sz="11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82533"/>
                  </a:ext>
                </a:extLst>
              </a:tr>
              <a:tr h="1604964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LISEZ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RÉPONDEZ ENSEMBLE À CES</a:t>
                      </a:r>
                      <a:r>
                        <a:rPr lang="fr-FR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INDICATIVES POUR VOUS AIDER À ÉTABLIR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peut-il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passer de positif dans les années à venir ? A horizon 2030…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conséquences cela aurait-il sur le territoire ? Pour les producteurs, les habitants, l’environnement, le climat…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principaux obstacles à surmonter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hypothèses vous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semblent les plus plausibles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sont les signaux perceptibles aujourd’hui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vous font penser que le scenario pourrait réellement se concrétiser sur le territoire)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serait la part de responsabilité du PAT dans la réalisation de ce scenario ? Qu’est ce qui pourrait être fait ?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22516"/>
                  </a:ext>
                </a:extLst>
              </a:tr>
              <a:tr h="4648101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CONSTRUISEZ VOTRE 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OPTIMISTE </a:t>
                      </a:r>
                      <a:r>
                        <a:rPr lang="fr-FR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QUELQUES LIGNES / MOTS 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n’y a plus de précarité alimentaire : tout le monde mange à sa faim, de façon durable et de qualité avec une alimentation saine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Amélioration sensible de la santé : baisse du diabète, hypertension…, baisse des cancers pour les agriculteurs car moins d’utilisation de produits, amélioration de la qualité de l’eau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Meilleure rémunération des agriculteurs : développement du travail durable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Augmentation de la polyculture et amélioration de l’environnement et du paysage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62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3 : Lutter contre précarité alimentaire sur le territoire</a:t>
            </a:r>
          </a:p>
        </p:txBody>
      </p:sp>
      <p:sp>
        <p:nvSpPr>
          <p:cNvPr id="7" name="Ellipse 6"/>
          <p:cNvSpPr/>
          <p:nvPr/>
        </p:nvSpPr>
        <p:spPr>
          <a:xfrm>
            <a:off x="9464040" y="-2483"/>
            <a:ext cx="1227772" cy="115497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</a:t>
            </a:r>
            <a:r>
              <a:rPr lang="fr-FR" sz="2400" dirty="0" smtClean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7</a:t>
            </a:r>
            <a:endParaRPr lang="fr-FR" sz="2400" dirty="0">
              <a:solidFill>
                <a:schemeClr val="bg1"/>
              </a:solidFill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34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20514"/>
              </p:ext>
            </p:extLst>
          </p:nvPr>
        </p:nvGraphicFramePr>
        <p:xfrm>
          <a:off x="-1" y="321405"/>
          <a:ext cx="10691813" cy="7731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134">
                  <a:extLst>
                    <a:ext uri="{9D8B030D-6E8A-4147-A177-3AD203B41FA5}">
                      <a16:colId xmlns:a16="http://schemas.microsoft.com/office/drawing/2014/main" val="2888807071"/>
                    </a:ext>
                  </a:extLst>
                </a:gridCol>
                <a:gridCol w="3590742">
                  <a:extLst>
                    <a:ext uri="{9D8B030D-6E8A-4147-A177-3AD203B41FA5}">
                      <a16:colId xmlns:a16="http://schemas.microsoft.com/office/drawing/2014/main" val="641340070"/>
                    </a:ext>
                  </a:extLst>
                </a:gridCol>
                <a:gridCol w="3463937">
                  <a:extLst>
                    <a:ext uri="{9D8B030D-6E8A-4147-A177-3AD203B41FA5}">
                      <a16:colId xmlns:a16="http://schemas.microsoft.com/office/drawing/2014/main" val="119511211"/>
                    </a:ext>
                  </a:extLst>
                </a:gridCol>
              </a:tblGrid>
              <a:tr h="454704"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i="1" dirty="0"/>
                        <a:t>3. POUR PERMETTRE LA RÉALISATION DE VOTRE SCÉNARIO OPTIMISTE, DEFINISSEZ</a:t>
                      </a:r>
                      <a:r>
                        <a:rPr lang="fr-FR" sz="1200" b="1" i="1" baseline="0" dirty="0"/>
                        <a:t> </a:t>
                      </a:r>
                      <a:r>
                        <a:rPr lang="fr-FR" sz="1200" b="1" i="1" dirty="0"/>
                        <a:t>ENSEMBLE </a:t>
                      </a:r>
                      <a:endParaRPr lang="fr-FR" sz="1200" b="1" i="1" dirty="0" smtClean="0"/>
                    </a:p>
                    <a:p>
                      <a:pPr algn="l"/>
                      <a:r>
                        <a:rPr lang="fr-FR" sz="1200" b="1" i="1" dirty="0" smtClean="0"/>
                        <a:t>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 OBJECTIFS OPÉRATIONNELS </a:t>
                      </a:r>
                      <a:r>
                        <a:rPr lang="fr-FR" sz="1200" b="1" i="1" dirty="0"/>
                        <a:t>À ATTEINDRE DANS LE CADRE DU PAT : </a:t>
                      </a:r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0604"/>
                  </a:ext>
                </a:extLst>
              </a:tr>
              <a:tr h="1064647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: </a:t>
                      </a:r>
                    </a:p>
                    <a:p>
                      <a:pPr algn="l"/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accès indifférencié à une alimentation de q</a:t>
                      </a:r>
                      <a:r>
                        <a:rPr lang="fr-FR" sz="12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ualité</a:t>
                      </a:r>
                      <a:r>
                        <a:rPr lang="fr-FR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saine durable et créatrice de lien social </a:t>
                      </a:r>
                      <a:endParaRPr lang="fr-FR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: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l’alimentation au cœur de l’éducation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r>
                        <a:rPr lang="fr-F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: 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Repérer les situations tendant à la précarité alimentaire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5777"/>
                  </a:ext>
                </a:extLst>
              </a:tr>
              <a:tr h="454704">
                <a:tc gridSpan="3"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/>
                        <a:t>4. POUR PERMETTRE LA RÉALISATION DE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CHAQUE OBJECTIF OPERATIONNEL</a:t>
                      </a:r>
                      <a:r>
                        <a:rPr lang="fr-FR" sz="1200" b="1" i="1" dirty="0"/>
                        <a:t>, IDENTIFIEZ  ENSEMBLE LES </a:t>
                      </a:r>
                      <a:r>
                        <a:rPr lang="fr-FR" sz="12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fr-FR" sz="1200" b="1" i="1" baseline="0" dirty="0">
                          <a:solidFill>
                            <a:srgbClr val="00B050"/>
                          </a:solidFill>
                        </a:rPr>
                        <a:t> CHANTIERS PRIORITAIRES </a:t>
                      </a:r>
                      <a:r>
                        <a:rPr lang="fr-FR" sz="1200" b="1" i="1" baseline="0" dirty="0"/>
                        <a:t>A METTRE EN ŒUVRE DANS LE CADRE DU PAT : </a:t>
                      </a:r>
                      <a:endParaRPr lang="fr-FR" sz="1200" b="1" i="1" dirty="0"/>
                    </a:p>
                  </a:txBody>
                  <a:tcPr marL="80189" marR="80189" marT="40094" marB="40094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030705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algn="l"/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magasins avec des prix différenciés selon les revenus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prix différenciés pour les PAI (projet d’accueil individualisé) et les associations locaux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Appliquer le principe du « café/panier » suspendu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petits-déjeuners « gratuits » à l’école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Initiation et préparation de repas (ateliers / entreprises…)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 grands banquets de quartier avec cuisine en commun et partager autre territoire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1 : 1 Chantier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mettre</a:t>
                      </a:r>
                      <a:r>
                        <a:rPr lang="fr-F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œuvre « tout de suite »,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« facile »,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Prendre contact avec des personnes ayant connu la précarité pour connaître les facteurs déclenchant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Associer les acteurs économiques au repérage (banque, employeurs)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76794"/>
                  </a:ext>
                </a:extLst>
              </a:tr>
              <a:tr h="1573530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des bus de distribution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Utiliser « taxi à la demande »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Augmenter les lieux de production locale par les bénéficiaires </a:t>
                      </a: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Impliquer les producteurs et les enseignants auprès des élèves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découverte des produits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Proposer des accompagnements au jardinage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2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organiser « impérativement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nécessaire et attendu,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Déstigmatisation  de la précarité alimentaire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0157"/>
                  </a:ext>
                </a:extLst>
              </a:tr>
              <a:tr h="1387059"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1 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Produire des conserves ensemble, conserverie mobile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créer du lien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Encourager et organiser le partage </a:t>
                      </a:r>
                    </a:p>
                    <a:p>
                      <a:pPr marL="171450" marR="0" lvl="0" indent="-17145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Une demi-journée offerte pour les salariés pour participer à une action collective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2</a:t>
                      </a: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Valable pour cet objectif aussi 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3 : 1 chantier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« structurer »,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plus </a:t>
                      </a:r>
                      <a:r>
                        <a:rPr lang="fr-FR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complexe ou plus conséquent ,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atteindre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l’objectif 3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41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-1" y="-2483"/>
            <a:ext cx="10691813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3 : Lutter contre précarité alimentaire sur le territoire</a:t>
            </a:r>
          </a:p>
        </p:txBody>
      </p:sp>
      <p:sp>
        <p:nvSpPr>
          <p:cNvPr id="5" name="Ellipse 4"/>
          <p:cNvSpPr/>
          <p:nvPr/>
        </p:nvSpPr>
        <p:spPr>
          <a:xfrm>
            <a:off x="9464040" y="-2483"/>
            <a:ext cx="1227772" cy="115497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algn="ctr" defTabSz="825500" hangingPunct="0">
              <a:buClrTx/>
              <a:buFontTx/>
              <a:buNone/>
            </a:pPr>
            <a:r>
              <a:rPr lang="fr-FR" sz="2400" dirty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TABLE </a:t>
            </a:r>
            <a:r>
              <a:rPr lang="fr-FR" sz="2400" dirty="0" smtClean="0">
                <a:solidFill>
                  <a:schemeClr val="bg1"/>
                </a:solidFill>
                <a:latin typeface="Agency FB" panose="020B0503020202020204" pitchFamily="34" charset="0"/>
                <a:ea typeface="Helvetica Light"/>
                <a:cs typeface="Helvetica Light"/>
                <a:sym typeface="Helvetica Light"/>
              </a:rPr>
              <a:t>7</a:t>
            </a:r>
            <a:endParaRPr lang="fr-FR" sz="2400" dirty="0">
              <a:solidFill>
                <a:schemeClr val="bg1"/>
              </a:solidFill>
              <a:latin typeface="Agency FB" panose="020B0503020202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36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37</a:t>
            </a:fld>
            <a:endParaRPr lang="fr-FR"/>
          </a:p>
        </p:txBody>
      </p:sp>
      <p:sp>
        <p:nvSpPr>
          <p:cNvPr id="6" name="Google Shape;731;p21"/>
          <p:cNvSpPr txBox="1"/>
          <p:nvPr/>
        </p:nvSpPr>
        <p:spPr>
          <a:xfrm>
            <a:off x="3296616" y="3923853"/>
            <a:ext cx="6602757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Restitution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32;p21"/>
          <p:cNvSpPr txBox="1"/>
          <p:nvPr/>
        </p:nvSpPr>
        <p:spPr>
          <a:xfrm>
            <a:off x="3329682" y="2771725"/>
            <a:ext cx="1584176" cy="64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3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" name="Google Shape;733;p21"/>
          <p:cNvCxnSpPr/>
          <p:nvPr/>
        </p:nvCxnSpPr>
        <p:spPr>
          <a:xfrm rot="10800000">
            <a:off x="3401690" y="3535177"/>
            <a:ext cx="576064" cy="0"/>
          </a:xfrm>
          <a:prstGeom prst="straightConnector1">
            <a:avLst/>
          </a:prstGeom>
          <a:noFill/>
          <a:ln w="28575" cap="flat" cmpd="sng">
            <a:solidFill>
              <a:srgbClr val="D7DB3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585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38</a:t>
            </a:fld>
            <a:endParaRPr lang="fr-FR"/>
          </a:p>
        </p:txBody>
      </p:sp>
      <p:sp>
        <p:nvSpPr>
          <p:cNvPr id="3" name="Google Shape;731;p21"/>
          <p:cNvSpPr txBox="1"/>
          <p:nvPr/>
        </p:nvSpPr>
        <p:spPr>
          <a:xfrm>
            <a:off x="3296616" y="3923853"/>
            <a:ext cx="6602757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Prochaines étapes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732;p21"/>
          <p:cNvSpPr txBox="1"/>
          <p:nvPr/>
        </p:nvSpPr>
        <p:spPr>
          <a:xfrm>
            <a:off x="3329682" y="2771725"/>
            <a:ext cx="1584176" cy="64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3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" name="Google Shape;733;p21"/>
          <p:cNvCxnSpPr/>
          <p:nvPr/>
        </p:nvCxnSpPr>
        <p:spPr>
          <a:xfrm rot="10800000">
            <a:off x="3401690" y="3535177"/>
            <a:ext cx="576064" cy="0"/>
          </a:xfrm>
          <a:prstGeom prst="straightConnector1">
            <a:avLst/>
          </a:prstGeom>
          <a:noFill/>
          <a:ln w="28575" cap="flat" cmpd="sng">
            <a:solidFill>
              <a:srgbClr val="D7DB3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05974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50545150_0_232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  <p:sp>
        <p:nvSpPr>
          <p:cNvPr id="674" name="Google Shape;674;gd450545150_0_232"/>
          <p:cNvSpPr txBox="1"/>
          <p:nvPr/>
        </p:nvSpPr>
        <p:spPr>
          <a:xfrm>
            <a:off x="24951" y="64987"/>
            <a:ext cx="99870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entury Gothic"/>
              <a:buNone/>
            </a:pPr>
            <a:r>
              <a:rPr lang="fr-FR" sz="28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Prochaines étapes </a:t>
            </a:r>
            <a:endParaRPr dirty="0"/>
          </a:p>
        </p:txBody>
      </p:sp>
      <p:sp>
        <p:nvSpPr>
          <p:cNvPr id="2" name="Ellipse 1"/>
          <p:cNvSpPr/>
          <p:nvPr/>
        </p:nvSpPr>
        <p:spPr>
          <a:xfrm>
            <a:off x="423900" y="1662563"/>
            <a:ext cx="2146852" cy="795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15 Octobre 2021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42592" y="1973083"/>
            <a:ext cx="743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Diffusion de l’ensemble des idées de réflexion aux participants du séminaire pour avis </a:t>
            </a:r>
          </a:p>
        </p:txBody>
      </p:sp>
      <p:sp>
        <p:nvSpPr>
          <p:cNvPr id="21" name="Ellipse 20"/>
          <p:cNvSpPr/>
          <p:nvPr/>
        </p:nvSpPr>
        <p:spPr>
          <a:xfrm>
            <a:off x="423900" y="3157993"/>
            <a:ext cx="2146852" cy="795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Début Novembre 2021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42592" y="3401669"/>
            <a:ext cx="743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Présentation au COPIL : Présentation aux élus des actions à mener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07337" y="4483211"/>
            <a:ext cx="2146852" cy="795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Novembre / Décembre 2021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842592" y="4743570"/>
            <a:ext cx="743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Groupes de travail : Déclinaison opérationnelle des chantiers prioritaires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043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5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809402" y="7092205"/>
            <a:ext cx="511256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Elaboration du projet alimentaire pour le territoire de Saintes et Saintonge Romane</a:t>
            </a: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83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110062" y="603483"/>
            <a:ext cx="76760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84E0E"/>
              </a:buClr>
              <a:buSzPts val="2000"/>
              <a:buFont typeface="Century Gothic"/>
              <a:buNone/>
            </a:pP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1.1 Un </a:t>
            </a: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 Alimentaire Territorial, qu’est-ce que c’est ?</a:t>
            </a:r>
            <a:endParaRPr sz="2000" dirty="0">
              <a:solidFill>
                <a:srgbClr val="E84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89074" y="1006567"/>
            <a:ext cx="5400847" cy="389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8984" marR="0" lvl="0" indent="-188984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r-FR" sz="18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espace de mobilisation des acteurs institutionnels et économiques</a:t>
            </a:r>
            <a:endParaRPr sz="205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8984" marR="0" lvl="0" indent="-188984" algn="just" rtl="0">
              <a:lnSpc>
                <a:spcPct val="110000"/>
              </a:lnSpc>
              <a:spcBef>
                <a:spcPts val="142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fr-FR" sz="18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outil de concertation </a:t>
            </a:r>
            <a:r>
              <a:rPr lang="fr-FR" sz="18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formuler </a:t>
            </a:r>
            <a:r>
              <a:rPr lang="fr-FR" sz="18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stratégie alimentaire partagée</a:t>
            </a:r>
            <a:endParaRPr sz="1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27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16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27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16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7674" y="1475581"/>
            <a:ext cx="7198964" cy="538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ftr" idx="11"/>
          </p:nvPr>
        </p:nvSpPr>
        <p:spPr>
          <a:xfrm>
            <a:off x="809402" y="7092205"/>
            <a:ext cx="511256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Elaboration du projet alimentaire pour le territoire de Saintes et Saintonge Romane</a:t>
            </a:r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0" y="7202162"/>
            <a:ext cx="42383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l="58424" t="5739" r="-24850" b="46851"/>
          <a:stretch/>
        </p:blipFill>
        <p:spPr>
          <a:xfrm>
            <a:off x="1515572" y="3642690"/>
            <a:ext cx="5976665" cy="156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l="39785" t="3537" r="41809" b="46880"/>
          <a:stretch/>
        </p:blipFill>
        <p:spPr>
          <a:xfrm>
            <a:off x="7528242" y="1763324"/>
            <a:ext cx="1656184" cy="164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l="18175" t="5355" r="61015" b="47233"/>
          <a:stretch/>
        </p:blipFill>
        <p:spPr>
          <a:xfrm>
            <a:off x="7531083" y="3564340"/>
            <a:ext cx="1872209" cy="156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l="-725" t="1754" r="82318" b="48665"/>
          <a:stretch/>
        </p:blipFill>
        <p:spPr>
          <a:xfrm>
            <a:off x="5506698" y="3570277"/>
            <a:ext cx="1656184" cy="164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7899" y="1692828"/>
            <a:ext cx="6127011" cy="169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3;p4"/>
          <p:cNvSpPr txBox="1"/>
          <p:nvPr/>
        </p:nvSpPr>
        <p:spPr>
          <a:xfrm>
            <a:off x="79566" y="552251"/>
            <a:ext cx="85436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84E0E"/>
              </a:buClr>
              <a:buSzPts val="2000"/>
              <a:buFont typeface="Century Gothic"/>
              <a:buNone/>
            </a:pP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1.1 Un </a:t>
            </a: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 Alimentaire Territorial, qu’est-ce que c’est ?</a:t>
            </a:r>
            <a:endParaRPr sz="2000" dirty="0">
              <a:solidFill>
                <a:srgbClr val="E84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3" name="Google Shape;93;p4"/>
          <p:cNvSpPr txBox="1"/>
          <p:nvPr/>
        </p:nvSpPr>
        <p:spPr>
          <a:xfrm>
            <a:off x="98101" y="515366"/>
            <a:ext cx="85436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84E0E"/>
              </a:buClr>
              <a:buSzPts val="2000"/>
              <a:buFont typeface="Century Gothic"/>
              <a:buNone/>
            </a:pP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1.2 Le territoire du PAT</a:t>
            </a:r>
            <a:endParaRPr sz="2000" dirty="0">
              <a:solidFill>
                <a:srgbClr val="E84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04002" y="922321"/>
            <a:ext cx="4592183" cy="1928770"/>
            <a:chOff x="321326" y="2133720"/>
            <a:chExt cx="4165945" cy="174974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26" y="2606509"/>
              <a:ext cx="632656" cy="63265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079298"/>
              <a:ext cx="632656" cy="632656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36" y="2133720"/>
              <a:ext cx="632656" cy="63265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941261" y="2372461"/>
              <a:ext cx="2177858" cy="268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323" b="1" dirty="0" smtClean="0">
                  <a:latin typeface="Century Gothic" panose="020B0502020202020204" pitchFamily="34" charset="0"/>
                </a:rPr>
                <a:t>70 communes  </a:t>
              </a:r>
              <a:endParaRPr lang="fr-FR" sz="1323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53982" y="2819014"/>
              <a:ext cx="2537898" cy="268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323" b="1" dirty="0">
                  <a:latin typeface="Century Gothic" panose="020B0502020202020204" pitchFamily="34" charset="0"/>
                </a:rPr>
                <a:t>91 </a:t>
              </a:r>
              <a:r>
                <a:rPr lang="fr-FR" sz="1323" b="1" dirty="0" smtClean="0">
                  <a:latin typeface="Century Gothic" panose="020B0502020202020204" pitchFamily="34" charset="0"/>
                </a:rPr>
                <a:t>440 </a:t>
              </a:r>
              <a:r>
                <a:rPr lang="fr-FR" sz="1323" b="1" dirty="0">
                  <a:latin typeface="Century Gothic" panose="020B0502020202020204" pitchFamily="34" charset="0"/>
                </a:rPr>
                <a:t>habitants </a:t>
              </a:r>
              <a:r>
                <a:rPr lang="fr-FR" sz="1323" dirty="0">
                  <a:latin typeface="Century Gothic" panose="020B0502020202020204" pitchFamily="34" charset="0"/>
                </a:rPr>
                <a:t>(INSEE, </a:t>
              </a:r>
              <a:r>
                <a:rPr lang="fr-FR" sz="1323" dirty="0" smtClean="0">
                  <a:latin typeface="Century Gothic" panose="020B0502020202020204" pitchFamily="34" charset="0"/>
                </a:rPr>
                <a:t>2018)</a:t>
              </a:r>
              <a:endParaRPr lang="fr-FR" sz="1323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41261" y="3153449"/>
              <a:ext cx="3546010" cy="73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323" b="1" dirty="0">
                  <a:latin typeface="Century Gothic" panose="020B0502020202020204" pitchFamily="34" charset="0"/>
                </a:rPr>
                <a:t>81,4 hab./km² (moyenne des trois territoires)</a:t>
              </a:r>
            </a:p>
            <a:p>
              <a:pPr algn="l"/>
              <a:r>
                <a:rPr lang="fr-FR" sz="1102" i="1" dirty="0">
                  <a:solidFill>
                    <a:srgbClr val="E7484A"/>
                  </a:solidFill>
                  <a:latin typeface="Century Gothic" panose="020B0502020202020204" pitchFamily="34" charset="0"/>
                </a:rPr>
                <a:t>Comparaison nationale : 104 hab./km²</a:t>
              </a:r>
            </a:p>
            <a:p>
              <a:pPr algn="l"/>
              <a:r>
                <a:rPr lang="fr-FR" sz="1102" i="1" dirty="0">
                  <a:solidFill>
                    <a:srgbClr val="E7484A"/>
                  </a:solidFill>
                  <a:latin typeface="Century Gothic" panose="020B0502020202020204" pitchFamily="34" charset="0"/>
                </a:rPr>
                <a:t>Comparaison régionale : 70,9 hab./km²</a:t>
              </a:r>
            </a:p>
            <a:p>
              <a:pPr algn="l"/>
              <a:r>
                <a:rPr lang="fr-FR" sz="1102" i="1" dirty="0">
                  <a:solidFill>
                    <a:srgbClr val="E7484A"/>
                  </a:solidFill>
                  <a:latin typeface="Century Gothic" panose="020B0502020202020204" pitchFamily="34" charset="0"/>
                </a:rPr>
                <a:t>Comparaison départementale : 93,9 hab./km²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8586898" y="3662996"/>
            <a:ext cx="1753644" cy="728326"/>
            <a:chOff x="6765813" y="2828688"/>
            <a:chExt cx="1748816" cy="712809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765813" y="2828688"/>
              <a:ext cx="1748816" cy="67762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b="1" dirty="0">
                  <a:latin typeface="Century Gothic" panose="020B0502020202020204" pitchFamily="34" charset="0"/>
                </a:rPr>
                <a:t>CA Saintes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dirty="0">
                  <a:latin typeface="Century Gothic" panose="020B0502020202020204" pitchFamily="34" charset="0"/>
                </a:rPr>
                <a:t>   36 communes</a:t>
              </a:r>
            </a:p>
            <a:p>
              <a:pPr algn="l"/>
              <a:r>
                <a:rPr lang="fr-FR" sz="992" dirty="0">
                  <a:latin typeface="Century Gothic" panose="020B0502020202020204" pitchFamily="34" charset="0"/>
                </a:rPr>
                <a:t>   59 </a:t>
              </a:r>
              <a:r>
                <a:rPr lang="fr-FR" sz="992" dirty="0" smtClean="0">
                  <a:latin typeface="Century Gothic" panose="020B0502020202020204" pitchFamily="34" charset="0"/>
                </a:rPr>
                <a:t>760 </a:t>
              </a:r>
              <a:r>
                <a:rPr lang="fr-FR" sz="992" dirty="0">
                  <a:latin typeface="Century Gothic" panose="020B0502020202020204" pitchFamily="34" charset="0"/>
                </a:rPr>
                <a:t>habitants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dirty="0">
                  <a:latin typeface="Century Gothic" panose="020B0502020202020204" pitchFamily="34" charset="0"/>
                </a:rPr>
                <a:t>    126 hab./km²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fr-FR" sz="992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398" y="3167485"/>
              <a:ext cx="218646" cy="21864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983" y="3322851"/>
              <a:ext cx="218646" cy="218646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813" y="3012116"/>
              <a:ext cx="218646" cy="218647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2856136" y="5684751"/>
            <a:ext cx="1753645" cy="943715"/>
            <a:chOff x="6765813" y="2828688"/>
            <a:chExt cx="1748817" cy="72809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765814" y="2828688"/>
              <a:ext cx="1748816" cy="72809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b="1" dirty="0">
                  <a:latin typeface="Century Gothic" panose="020B0502020202020204" pitchFamily="34" charset="0"/>
                </a:rPr>
                <a:t>CC de Gémozac et Saintonge viticole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dirty="0">
                  <a:latin typeface="Century Gothic" panose="020B0502020202020204" pitchFamily="34" charset="0"/>
                </a:rPr>
                <a:t>   16 communes</a:t>
              </a:r>
            </a:p>
            <a:p>
              <a:pPr algn="l"/>
              <a:r>
                <a:rPr lang="fr-FR" sz="992" dirty="0">
                  <a:latin typeface="Century Gothic" panose="020B0502020202020204" pitchFamily="34" charset="0"/>
                </a:rPr>
                <a:t>   14 </a:t>
              </a:r>
              <a:r>
                <a:rPr lang="fr-FR" sz="992" dirty="0" smtClean="0">
                  <a:latin typeface="Century Gothic" panose="020B0502020202020204" pitchFamily="34" charset="0"/>
                </a:rPr>
                <a:t>401 </a:t>
              </a:r>
              <a:r>
                <a:rPr lang="fr-FR" sz="992" dirty="0">
                  <a:latin typeface="Century Gothic" panose="020B0502020202020204" pitchFamily="34" charset="0"/>
                </a:rPr>
                <a:t>habitants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dirty="0">
                  <a:latin typeface="Century Gothic" panose="020B0502020202020204" pitchFamily="34" charset="0"/>
                </a:rPr>
                <a:t>   54,2 hab./km²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fr-FR" sz="992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398" y="3145228"/>
              <a:ext cx="218646" cy="21864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983" y="3300597"/>
              <a:ext cx="218646" cy="21864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813" y="2975453"/>
              <a:ext cx="218646" cy="218646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2198563" y="3532822"/>
            <a:ext cx="1753645" cy="729370"/>
            <a:chOff x="6765813" y="2828688"/>
            <a:chExt cx="1748817" cy="71383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6765814" y="2828688"/>
              <a:ext cx="1748816" cy="690483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b="1" dirty="0">
                  <a:latin typeface="Century Gothic" panose="020B0502020202020204" pitchFamily="34" charset="0"/>
                </a:rPr>
                <a:t>CC </a:t>
              </a:r>
              <a:r>
                <a:rPr lang="fr-FR" sz="992" b="1" dirty="0" err="1">
                  <a:latin typeface="Century Gothic" panose="020B0502020202020204" pitchFamily="34" charset="0"/>
                </a:rPr>
                <a:t>Coeur</a:t>
              </a:r>
              <a:r>
                <a:rPr lang="fr-FR" sz="992" b="1" dirty="0">
                  <a:latin typeface="Century Gothic" panose="020B0502020202020204" pitchFamily="34" charset="0"/>
                </a:rPr>
                <a:t> de Saintonge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dirty="0">
                  <a:latin typeface="Century Gothic" panose="020B0502020202020204" pitchFamily="34" charset="0"/>
                </a:rPr>
                <a:t>   18 communes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dirty="0">
                  <a:latin typeface="Century Gothic" panose="020B0502020202020204" pitchFamily="34" charset="0"/>
                </a:rPr>
                <a:t>   17 </a:t>
              </a:r>
              <a:r>
                <a:rPr lang="fr-FR" sz="992" dirty="0" smtClean="0">
                  <a:latin typeface="Century Gothic" panose="020B0502020202020204" pitchFamily="34" charset="0"/>
                </a:rPr>
                <a:t>279 </a:t>
              </a:r>
              <a:r>
                <a:rPr lang="fr-FR" sz="992" dirty="0">
                  <a:latin typeface="Century Gothic" panose="020B0502020202020204" pitchFamily="34" charset="0"/>
                </a:rPr>
                <a:t>habitants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sz="992" dirty="0">
                  <a:latin typeface="Century Gothic" panose="020B0502020202020204" pitchFamily="34" charset="0"/>
                </a:rPr>
                <a:t>   63,6 hab./km²</a:t>
              </a:r>
            </a:p>
            <a:p>
              <a:pPr defTabSz="1007943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fr-FR" sz="992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398" y="3153832"/>
              <a:ext cx="218646" cy="21864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983" y="3323872"/>
              <a:ext cx="218646" cy="21864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813" y="2975195"/>
              <a:ext cx="218646" cy="218646"/>
            </a:xfrm>
            <a:prstGeom prst="rect">
              <a:avLst/>
            </a:prstGeom>
          </p:spPr>
        </p:pic>
      </p:grpSp>
      <p:pic>
        <p:nvPicPr>
          <p:cNvPr id="29" name="Picture 4" descr="Communauté agglomération Saintes, Partenaire Espace Gestion 17 – Reseau Ecna">
            <a:extLst>
              <a:ext uri="{FF2B5EF4-FFF2-40B4-BE49-F238E27FC236}">
                <a16:creationId xmlns:a16="http://schemas.microsoft.com/office/drawing/2014/main" id="{38AEA81F-2DD4-4E79-AD1C-9591AA5A8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/>
          <a:stretch/>
        </p:blipFill>
        <p:spPr bwMode="auto">
          <a:xfrm>
            <a:off x="8995523" y="4543230"/>
            <a:ext cx="1173566" cy="5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0F5AFD7-928B-47B4-8600-E64E110DAE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7" y="3563406"/>
            <a:ext cx="809661" cy="57061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786842B-A840-475C-89E6-F224D80F70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63362" y="6058450"/>
            <a:ext cx="944415" cy="3565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2171" y="2881399"/>
            <a:ext cx="4263959" cy="390829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6550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480055"/>
            <a:ext cx="814251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Eléments de diagnostic autour de trois enjeux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259874" y="1844040"/>
            <a:ext cx="58826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ENJEU 1 -  Favoriser le développement d’une alimentation durable et locale dans la restauration collective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259874" y="2893256"/>
            <a:ext cx="58826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ENJEU </a:t>
            </a:r>
            <a:r>
              <a:rPr lang="fr-FR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2 </a:t>
            </a:r>
            <a:r>
              <a:rPr lang="fr-FR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-  </a:t>
            </a:r>
            <a:r>
              <a:rPr lang="fr-FR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Rendre plus accessibles les produits locaux aux habitants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59874" y="3942472"/>
            <a:ext cx="58826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ENJEU </a:t>
            </a:r>
            <a:r>
              <a:rPr lang="fr-FR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3 </a:t>
            </a:r>
            <a:r>
              <a:rPr lang="fr-FR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-  </a:t>
            </a:r>
            <a:r>
              <a:rPr lang="fr-FR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Lutter contre la précarité alimentaire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1795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501908"/>
            <a:ext cx="814251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Eléments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de diagnostic autour de trois enjeux</a:t>
            </a:r>
            <a:endParaRPr lang="fr-FR" sz="2000" b="1" dirty="0" smtClean="0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 1 -  Favoriser le développement d’une alimentation durable et locale dans la restauration </a:t>
            </a: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collective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- </a:t>
            </a:r>
            <a:r>
              <a:rPr lang="fr-FR" sz="1600" b="1" i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Chiffres clé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graphicFrame>
        <p:nvGraphicFramePr>
          <p:cNvPr id="4" name="Google Shape;636;gd450545150_0_246"/>
          <p:cNvGraphicFramePr/>
          <p:nvPr>
            <p:extLst>
              <p:ext uri="{D42A27DB-BD31-4B8C-83A1-F6EECF244321}">
                <p14:modId xmlns:p14="http://schemas.microsoft.com/office/powerpoint/2010/main" val="510286717"/>
              </p:ext>
            </p:extLst>
          </p:nvPr>
        </p:nvGraphicFramePr>
        <p:xfrm>
          <a:off x="6457372" y="1812570"/>
          <a:ext cx="3460850" cy="2712800"/>
        </p:xfrm>
        <a:graphic>
          <a:graphicData uri="http://schemas.openxmlformats.org/drawingml/2006/table">
            <a:tbl>
              <a:tblPr>
                <a:noFill/>
                <a:tableStyleId>{C3E45286-F0F7-4736-B3CF-832E0539BBF9}</a:tableStyleId>
              </a:tblPr>
              <a:tblGrid>
                <a:gridCol w="180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b"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nb repas / an </a:t>
                      </a:r>
                      <a:endParaRPr sz="1300" b="0" i="0" u="none" strike="noStrik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B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Scolaire 1er degré</a:t>
                      </a:r>
                      <a:endParaRPr sz="13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1 018 </a:t>
                      </a:r>
                      <a:r>
                        <a:rPr lang="fr-FR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 sz="13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Scolaire 2nd degré</a:t>
                      </a:r>
                      <a:endParaRPr sz="13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1 052 </a:t>
                      </a:r>
                      <a:r>
                        <a:rPr lang="fr-FR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  <a:endParaRPr sz="13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Lycées </a:t>
                      </a:r>
                      <a:r>
                        <a:rPr lang="fr-FR" sz="1300" u="none" strike="noStrik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agricole</a:t>
                      </a:r>
                      <a:endParaRPr sz="1300" b="0" i="0" u="none" strike="noStrik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u="none" strike="noStrik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205 200</a:t>
                      </a:r>
                      <a:endParaRPr sz="1300" b="0" i="0" u="none" strike="noStrik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s</a:t>
                      </a:r>
                      <a:r>
                        <a:rPr lang="fr-FR"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colaire</a:t>
                      </a:r>
                      <a:endParaRPr sz="13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2 276 </a:t>
                      </a:r>
                      <a:r>
                        <a:rPr lang="fr-FR"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 sz="13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Médico-social</a:t>
                      </a:r>
                      <a:endParaRPr sz="1300" u="none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2 445 200 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(dont 895 000 CH Saintes)</a:t>
                      </a:r>
                      <a:endParaRPr sz="1300" u="none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Entreprises</a:t>
                      </a:r>
                      <a:endParaRPr sz="13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584 200</a:t>
                      </a:r>
                      <a:endParaRPr sz="130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Total territoire</a:t>
                      </a:r>
                      <a:endParaRPr sz="1300" b="1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5 306 100</a:t>
                      </a:r>
                      <a:endParaRPr sz="1300" b="1" u="none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Google Shape;635;gd450545150_0_246"/>
          <p:cNvSpPr txBox="1"/>
          <p:nvPr/>
        </p:nvSpPr>
        <p:spPr>
          <a:xfrm>
            <a:off x="6237320" y="1414222"/>
            <a:ext cx="4454493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5, 3 M repas / an sur le </a:t>
            </a:r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territoire</a:t>
            </a:r>
            <a:endParaRPr sz="1800" b="1" dirty="0">
              <a:solidFill>
                <a:srgbClr val="DAC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9584" y="4533982"/>
            <a:ext cx="535440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149" lvl="1">
              <a:lnSpc>
                <a:spcPct val="110000"/>
              </a:lnSpc>
              <a:buClr>
                <a:srgbClr val="DAC600"/>
              </a:buClr>
              <a:buSzPts val="1500"/>
            </a:pPr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84% </a:t>
            </a:r>
          </a:p>
          <a:p>
            <a:pPr marL="441149" lvl="1">
              <a:lnSpc>
                <a:spcPct val="110000"/>
              </a:lnSpc>
              <a:buClr>
                <a:srgbClr val="DAC600"/>
              </a:buClr>
              <a:buSzPts val="1500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des collèges du Département adhérent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 groupement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ACENA</a:t>
            </a:r>
          </a:p>
          <a:p>
            <a:pPr marL="441149" lvl="1">
              <a:lnSpc>
                <a:spcPct val="110000"/>
              </a:lnSpc>
              <a:buClr>
                <a:srgbClr val="DAC600"/>
              </a:buClr>
              <a:buSzPts val="1500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96% des lycées hors agricoles et 83% des lycée agricoles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435;gd332085d90_0_221">
            <a:extLst>
              <a:ext uri="{FF2B5EF4-FFF2-40B4-BE49-F238E27FC236}">
                <a16:creationId xmlns:a16="http://schemas.microsoft.com/office/drawing/2014/main" id="{15D8C840-ACE3-4926-ABE0-8D81AF544EE1}"/>
              </a:ext>
            </a:extLst>
          </p:cNvPr>
          <p:cNvSpPr txBox="1"/>
          <p:nvPr/>
        </p:nvSpPr>
        <p:spPr>
          <a:xfrm>
            <a:off x="6143800" y="4655695"/>
            <a:ext cx="435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Répartition du nb de repas jour par type de restauration collective </a:t>
            </a:r>
            <a:r>
              <a:rPr lang="fr-FR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 DRAAF Nouvelle Aquitaine)</a:t>
            </a:r>
            <a:endParaRPr dirty="0"/>
          </a:p>
        </p:txBody>
      </p:sp>
      <p:pic>
        <p:nvPicPr>
          <p:cNvPr id="14" name="Google Shape;1524;gd2917ce01b_0_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996" y="6318949"/>
            <a:ext cx="528541" cy="50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25;gd2917ce01b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803" y="6305916"/>
            <a:ext cx="640291" cy="50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26;gd2917ce01b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832" y="5290663"/>
            <a:ext cx="1066946" cy="5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27;gd2917ce01b_0_3"/>
          <p:cNvSpPr txBox="1"/>
          <p:nvPr/>
        </p:nvSpPr>
        <p:spPr>
          <a:xfrm>
            <a:off x="5855360" y="5038809"/>
            <a:ext cx="4769406" cy="176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Le local préféré au </a:t>
            </a:r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bio</a:t>
            </a:r>
            <a:endParaRPr lang="fr-FR" sz="1800" b="1" dirty="0">
              <a:solidFill>
                <a:srgbClr val="DAC600"/>
              </a:solidFill>
              <a:latin typeface="Century Gothic"/>
              <a:ea typeface="Century Gothic"/>
              <a:cs typeface="Century Gothic"/>
            </a:endParaRPr>
          </a:p>
          <a:p>
            <a:pPr marL="0" lvl="0" indent="0" algn="just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des approvisionnement en bio qui varient entre 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et 63% selon les catégories de </a:t>
            </a: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produits (fruits, 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légumes, </a:t>
            </a: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pâtes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légumes 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secs, </a:t>
            </a: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farine 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lait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fr-FR"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principaux labels représentés étant Label Rouge et Bleu Blanc </a:t>
            </a:r>
            <a:r>
              <a:rPr lang="fr-FR" sz="1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Coeur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la viande.</a:t>
            </a:r>
            <a:endParaRPr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1607" y="1661519"/>
            <a:ext cx="51148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21%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Des producteurs pratiquant les circuits courts valorisent au moins une partie de leur production auprès de la restauration collective </a:t>
            </a:r>
          </a:p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(enquête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Triesse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Gressard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54852" y="2839228"/>
            <a:ext cx="548493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149" lvl="1">
              <a:lnSpc>
                <a:spcPct val="110000"/>
              </a:lnSpc>
              <a:buClr>
                <a:srgbClr val="DAC600"/>
              </a:buClr>
              <a:buSzPts val="1500"/>
            </a:pPr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Légumes et laitages</a:t>
            </a:r>
          </a:p>
          <a:p>
            <a:pPr marL="441149" lvl="1">
              <a:lnSpc>
                <a:spcPct val="110000"/>
              </a:lnSpc>
              <a:buClr>
                <a:srgbClr val="DAC600"/>
              </a:buClr>
              <a:buSzPts val="1500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Sont les produits les plus fréquemment achetés en circuits courts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32709" y="3782803"/>
            <a:ext cx="5484939" cy="37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149" lvl="1">
              <a:lnSpc>
                <a:spcPct val="110000"/>
              </a:lnSpc>
              <a:buClr>
                <a:srgbClr val="DAC600"/>
              </a:buClr>
              <a:buSzPts val="1500"/>
            </a:pPr>
            <a:r>
              <a:rPr lang="fr-FR" sz="1800" b="1" dirty="0" smtClean="0">
                <a:solidFill>
                  <a:srgbClr val="DAC600"/>
                </a:solidFill>
                <a:latin typeface="Century Gothic"/>
                <a:ea typeface="Century Gothic"/>
                <a:cs typeface="Century Gothic"/>
              </a:rPr>
              <a:t>Une majorité d’établissements en régie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825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sp>
        <p:nvSpPr>
          <p:cNvPr id="3" name="Google Shape;1600;gd256da3a3a_0_15"/>
          <p:cNvSpPr/>
          <p:nvPr/>
        </p:nvSpPr>
        <p:spPr>
          <a:xfrm>
            <a:off x="866850" y="1574592"/>
            <a:ext cx="4380713" cy="2399262"/>
          </a:xfrm>
          <a:prstGeom prst="roundRect">
            <a:avLst>
              <a:gd name="adj" fmla="val 9664"/>
            </a:avLst>
          </a:prstGeom>
          <a:solidFill>
            <a:srgbClr val="07173B"/>
          </a:solidFill>
          <a:ln w="19050" cap="flat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SzPts val="1100"/>
            </a:pPr>
            <a:endParaRPr lang="fr-FR" sz="12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100"/>
            </a:pPr>
            <a:endParaRPr lang="fr-FR" sz="12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100"/>
            </a:pPr>
            <a:endParaRPr lang="fr-FR" sz="12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100"/>
            </a:pPr>
            <a:endParaRPr lang="fr-FR" sz="12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100"/>
            </a:pPr>
            <a:r>
              <a:rPr lang="fr-FR" sz="1600" b="1" dirty="0" err="1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alibri"/>
              </a:rPr>
              <a:t>Cyclad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alibri"/>
              </a:rPr>
              <a:t> et la réduction du gaspillage </a:t>
            </a: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alibri"/>
              </a:rPr>
              <a:t>alimentaire</a:t>
            </a:r>
          </a:p>
          <a:p>
            <a:pPr algn="ctr">
              <a:buSzPts val="1100"/>
            </a:pP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alibri"/>
            </a:endParaRPr>
          </a:p>
          <a:p>
            <a:pPr algn="just">
              <a:buSzPts val="1100"/>
            </a:pPr>
            <a:r>
              <a:rPr lang="fr-FR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33 écoles du territoire sont accompagnées sur 2 ans par le biais de leurs agents. 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665423-A50C-4A3C-9C21-D5F582B5B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8" t="24219" r="6948" b="22153"/>
          <a:stretch/>
        </p:blipFill>
        <p:spPr>
          <a:xfrm>
            <a:off x="1823599" y="1652289"/>
            <a:ext cx="2490731" cy="567454"/>
          </a:xfrm>
          <a:prstGeom prst="rect">
            <a:avLst/>
          </a:prstGeom>
        </p:spPr>
      </p:pic>
      <p:sp>
        <p:nvSpPr>
          <p:cNvPr id="5" name="Google Shape;1600;gd256da3a3a_0_15"/>
          <p:cNvSpPr/>
          <p:nvPr/>
        </p:nvSpPr>
        <p:spPr>
          <a:xfrm>
            <a:off x="866850" y="4422584"/>
            <a:ext cx="4380713" cy="3060256"/>
          </a:xfrm>
          <a:prstGeom prst="roundRect">
            <a:avLst>
              <a:gd name="adj" fmla="val 9664"/>
            </a:avLst>
          </a:prstGeom>
          <a:solidFill>
            <a:srgbClr val="50B535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SzPts val="1100"/>
            </a:pPr>
            <a:endParaRPr lang="fr-FR" sz="1200" b="1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just">
              <a:buSzPts val="1100"/>
            </a:pPr>
            <a:endParaRPr lang="fr-FR" sz="1200" i="1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ctr">
              <a:buSzPts val="1100"/>
            </a:pPr>
            <a:r>
              <a:rPr lang="fr-FR" sz="16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Agrilocal</a:t>
            </a: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17, une démarche collective d’approvisionnement en cours de déploiement en </a:t>
            </a: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Charente-Maritime</a:t>
            </a: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just">
              <a:buSzPts val="11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mettre en lien producteurs / fournisseurs et établissements de restauration collective, dans le respect des règles des marchés </a:t>
            </a: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publics</a:t>
            </a:r>
          </a:p>
          <a:p>
            <a:pPr algn="just">
              <a:buSzPts val="1100"/>
            </a:pPr>
            <a:endParaRPr lang="fr-FR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>
              <a:buSzPts val="1100"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 outil en cours de déploiement.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4907" b="2222"/>
          <a:stretch/>
        </p:blipFill>
        <p:spPr>
          <a:xfrm>
            <a:off x="1728503" y="4571892"/>
            <a:ext cx="2577080" cy="558799"/>
          </a:xfrm>
          <a:prstGeom prst="rect">
            <a:avLst/>
          </a:prstGeom>
        </p:spPr>
      </p:pic>
      <p:sp>
        <p:nvSpPr>
          <p:cNvPr id="7" name="Google Shape;1600;gd256da3a3a_0_15"/>
          <p:cNvSpPr/>
          <p:nvPr/>
        </p:nvSpPr>
        <p:spPr>
          <a:xfrm>
            <a:off x="5952155" y="1716233"/>
            <a:ext cx="4380713" cy="3268896"/>
          </a:xfrm>
          <a:prstGeom prst="roundRect">
            <a:avLst>
              <a:gd name="adj" fmla="val 9664"/>
            </a:avLst>
          </a:prstGeom>
          <a:solidFill>
            <a:srgbClr val="20A2CA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SzPts val="1100"/>
            </a:pPr>
            <a:endParaRPr lang="fr-FR" sz="12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2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1100"/>
            </a:pPr>
            <a:endParaRPr lang="fr-FR" sz="1600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algn="ctr">
              <a:buSzPts val="1200"/>
            </a:pPr>
            <a:r>
              <a:rPr lang="fr-FR" sz="16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Croqu</a:t>
            </a: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’ 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ma Terre, </a:t>
            </a: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mise 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en relation de la restauration collective et des producteurs</a:t>
            </a:r>
            <a:endParaRPr lang="fr-FR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ts val="1100"/>
            </a:pPr>
            <a:endParaRPr lang="fr-FR" i="1" dirty="0" smtClean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lvl="0" algn="ctr">
              <a:lnSpc>
                <a:spcPct val="110000"/>
              </a:lnSpc>
              <a:spcBef>
                <a:spcPts val="300"/>
              </a:spcBef>
              <a:buSzPts val="1200"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Opérateur privé mettant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réseau des producteurs locaux avec les structures de restauration collective. L</a:t>
            </a: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’exploitation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livre les établissements tandis que Croc ma Terre assure la gestion des commandes et de la facturation.  </a:t>
            </a:r>
          </a:p>
          <a:p>
            <a:pPr lvl="0" algn="ctr">
              <a:lnSpc>
                <a:spcPct val="110000"/>
              </a:lnSpc>
              <a:spcBef>
                <a:spcPts val="300"/>
              </a:spcBef>
              <a:buSzPts val="1200"/>
            </a:pPr>
            <a:endParaRPr lang="fr-FR" i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110000"/>
              </a:lnSpc>
              <a:spcBef>
                <a:spcPts val="300"/>
              </a:spcBef>
              <a:buSzPts val="1200"/>
            </a:pPr>
            <a:endParaRPr lang="fr-FR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3" b="17273"/>
          <a:stretch/>
        </p:blipFill>
        <p:spPr>
          <a:xfrm>
            <a:off x="7457022" y="1924723"/>
            <a:ext cx="1310318" cy="871806"/>
          </a:xfrm>
          <a:prstGeom prst="rect">
            <a:avLst/>
          </a:prstGeom>
        </p:spPr>
      </p:pic>
      <p:sp>
        <p:nvSpPr>
          <p:cNvPr id="9" name="Google Shape;1600;gd256da3a3a_0_15"/>
          <p:cNvSpPr/>
          <p:nvPr/>
        </p:nvSpPr>
        <p:spPr>
          <a:xfrm>
            <a:off x="5921825" y="5227793"/>
            <a:ext cx="4380713" cy="2175610"/>
          </a:xfrm>
          <a:prstGeom prst="roundRect">
            <a:avLst>
              <a:gd name="adj" fmla="val 9664"/>
            </a:avLst>
          </a:prstGeom>
          <a:solidFill>
            <a:srgbClr val="AA587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SzPts val="1100"/>
            </a:pPr>
            <a:endParaRPr lang="fr-FR" i="1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lnSpc>
                <a:spcPct val="110000"/>
              </a:lnSpc>
              <a:buSzPts val="1200"/>
            </a:pP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Pot d’Vache - la transformation à la ferme pour la valorisation du lait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xploitation laitière en agriculture raisonnée qui s’est orientée vers la transformation du lait en yaourts. 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commercialisation s’effectue +50% auprès de la restauration collective en écoles et base militaire</a:t>
            </a: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" y="483301"/>
            <a:ext cx="814251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1.3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Eléments de diagnostic autour de trois enjeux</a:t>
            </a:r>
            <a:endParaRPr lang="fr-FR" sz="2000" b="1" dirty="0" smtClean="0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ENJEU 1 -  Favoriser le développement d’une alimentation durable et locale dans la restauration </a:t>
            </a:r>
            <a:r>
              <a:rPr lang="fr-FR" sz="2000" b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collective </a:t>
            </a:r>
            <a:r>
              <a:rPr lang="fr-FR" sz="2000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– </a:t>
            </a:r>
            <a:r>
              <a:rPr lang="fr-FR" sz="1600" b="1" i="1" dirty="0" smtClean="0">
                <a:solidFill>
                  <a:srgbClr val="E84E0E"/>
                </a:solidFill>
                <a:latin typeface="Century Gothic"/>
                <a:ea typeface="Century Gothic"/>
                <a:cs typeface="Century Gothic"/>
              </a:rPr>
              <a:t>Acteurs pépites</a:t>
            </a:r>
            <a:endParaRPr lang="fr-FR" b="1" i="1" dirty="0">
              <a:solidFill>
                <a:srgbClr val="E84E0E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366" y="0"/>
            <a:ext cx="6320770" cy="534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42553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Gressard_2019">
      <a:dk1>
        <a:srgbClr val="000000"/>
      </a:dk1>
      <a:lt1>
        <a:srgbClr val="FFFFFF"/>
      </a:lt1>
      <a:dk2>
        <a:srgbClr val="7F7F7F"/>
      </a:dk2>
      <a:lt2>
        <a:srgbClr val="F2F2F2"/>
      </a:lt2>
      <a:accent1>
        <a:srgbClr val="E75113"/>
      </a:accent1>
      <a:accent2>
        <a:srgbClr val="D5CF2B"/>
      </a:accent2>
      <a:accent3>
        <a:srgbClr val="9C9E9F"/>
      </a:accent3>
      <a:accent4>
        <a:srgbClr val="ACCC6C"/>
      </a:accent4>
      <a:accent5>
        <a:srgbClr val="EDEDAB"/>
      </a:accent5>
      <a:accent6>
        <a:srgbClr val="1D8839"/>
      </a:accent6>
      <a:hlink>
        <a:srgbClr val="D5CF2B"/>
      </a:hlink>
      <a:folHlink>
        <a:srgbClr val="A09B1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global_test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_chap">
      <a:majorFont>
        <a:latin typeface="Archer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_ch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odèle global_test4">
  <a:themeElements>
    <a:clrScheme name="Auxilia">
      <a:dk1>
        <a:sysClr val="windowText" lastClr="000000"/>
      </a:dk1>
      <a:lt1>
        <a:sysClr val="window" lastClr="FFFFFF"/>
      </a:lt1>
      <a:dk2>
        <a:srgbClr val="1D2C33"/>
      </a:dk2>
      <a:lt2>
        <a:srgbClr val="F0F4F6"/>
      </a:lt2>
      <a:accent1>
        <a:srgbClr val="A5BECB"/>
      </a:accent1>
      <a:accent2>
        <a:srgbClr val="2DA9E1"/>
      </a:accent2>
      <a:accent3>
        <a:srgbClr val="B8D436"/>
      </a:accent3>
      <a:accent4>
        <a:srgbClr val="EC008C"/>
      </a:accent4>
      <a:accent5>
        <a:srgbClr val="F99B26"/>
      </a:accent5>
      <a:accent6>
        <a:srgbClr val="662D91"/>
      </a:accent6>
      <a:hlink>
        <a:srgbClr val="0000FF"/>
      </a:hlink>
      <a:folHlink>
        <a:srgbClr val="800080"/>
      </a:folHlink>
    </a:clrScheme>
    <a:fontScheme name="modèle_chap">
      <a:majorFont>
        <a:latin typeface="Archer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_ch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_ch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_ch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7039</Words>
  <Application>Microsoft Office PowerPoint</Application>
  <PresentationFormat>Personnalisé</PresentationFormat>
  <Paragraphs>897</Paragraphs>
  <Slides>39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55" baseType="lpstr">
      <vt:lpstr>Trebuchet MS</vt:lpstr>
      <vt:lpstr>Calibri</vt:lpstr>
      <vt:lpstr>Century Gothic</vt:lpstr>
      <vt:lpstr>Helvetica Light</vt:lpstr>
      <vt:lpstr>Courier New</vt:lpstr>
      <vt:lpstr>Wingdings</vt:lpstr>
      <vt:lpstr>DIN17SB-Regular</vt:lpstr>
      <vt:lpstr>Leelawadee</vt:lpstr>
      <vt:lpstr>Times New Roman</vt:lpstr>
      <vt:lpstr>Agency FB</vt:lpstr>
      <vt:lpstr>Open Sans</vt:lpstr>
      <vt:lpstr>Arial</vt:lpstr>
      <vt:lpstr>Archer Bold</vt:lpstr>
      <vt:lpstr>Thème Office</vt:lpstr>
      <vt:lpstr>Modèle global_test4</vt:lpstr>
      <vt:lpstr>6_Modèle global_test4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Portable</dc:creator>
  <cp:lastModifiedBy>Pauline PREVOST</cp:lastModifiedBy>
  <cp:revision>108</cp:revision>
  <cp:lastPrinted>2021-09-29T12:23:11Z</cp:lastPrinted>
  <dcterms:created xsi:type="dcterms:W3CDTF">2018-06-13T11:33:51Z</dcterms:created>
  <dcterms:modified xsi:type="dcterms:W3CDTF">2021-10-29T16:04:34Z</dcterms:modified>
</cp:coreProperties>
</file>